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70"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Arvo" panose="020B0604020202020204" charset="0"/>
      <p:regular r:id="rId48"/>
      <p:bold r:id="rId49"/>
      <p:italic r:id="rId50"/>
      <p:boldItalic r:id="rId51"/>
    </p:embeddedFont>
    <p:embeddedFont>
      <p:font typeface="Bodoni" panose="020B0604020202020204" charset="0"/>
      <p:regular r:id="rId52"/>
      <p:bold r:id="rId53"/>
      <p:italic r:id="rId54"/>
      <p:boldItalic r:id="rId55"/>
    </p:embeddedFont>
    <p:embeddedFont>
      <p:font typeface="Roboto" panose="020B0604020202020204" charset="0"/>
      <p:regular r:id="rId56"/>
      <p:bold r:id="rId57"/>
      <p:italic r:id="rId58"/>
      <p:boldItalic r:id="rId59"/>
    </p:embeddedFont>
    <p:embeddedFont>
      <p:font typeface="Ubuntu" panose="020B0604020202020204" charset="0"/>
      <p:regular r:id="rId60"/>
      <p:bold r:id="rId61"/>
      <p:italic r:id="rId62"/>
      <p:boldItalic r:id="rId63"/>
    </p:embeddedFont>
    <p:embeddedFont>
      <p:font typeface="Ubuntu Light" panose="020B0604020202020204" charset="0"/>
      <p:regular r:id="rId64"/>
      <p:bold r:id="rId65"/>
      <p:italic r:id="rId66"/>
      <p:boldItalic r:id="rId67"/>
    </p:embeddedFont>
    <p:embeddedFont>
      <p:font typeface="Ubuntu Medium" panose="020B060402020202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6374" autoAdjust="0"/>
  </p:normalViewPr>
  <p:slideViewPr>
    <p:cSldViewPr snapToGrid="0">
      <p:cViewPr varScale="1">
        <p:scale>
          <a:sx n="109" d="100"/>
          <a:sy n="109" d="100"/>
        </p:scale>
        <p:origin x="706" y="77"/>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42eb61d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3ba2e0438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3ba2e0438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50"/>
              <a:t>We wanted to get a better visual of what our data telling us geographically.</a:t>
            </a:r>
            <a:endParaRPr sz="1150"/>
          </a:p>
          <a:p>
            <a:pPr marL="0" lvl="0" indent="0" algn="l" rtl="0">
              <a:spcBef>
                <a:spcPts val="0"/>
              </a:spcBef>
              <a:spcAft>
                <a:spcPts val="0"/>
              </a:spcAft>
              <a:buClr>
                <a:schemeClr val="dk1"/>
              </a:buClr>
              <a:buSzPts val="1100"/>
              <a:buFont typeface="Arial"/>
              <a:buNone/>
            </a:pPr>
            <a:r>
              <a:rPr lang="es" sz="1150"/>
              <a:t>The map on the left helps to identify the density of the traps carrying mosquitoes with WNV. The blue circles indicate the location of the traps placed for catching mosquitoes, the red stars indicate the location of the WNV outbreak.</a:t>
            </a:r>
            <a:endParaRPr sz="1150"/>
          </a:p>
          <a:p>
            <a:pPr marL="0" lvl="0" indent="0" algn="l" rtl="0">
              <a:spcBef>
                <a:spcPts val="0"/>
              </a:spcBef>
              <a:spcAft>
                <a:spcPts val="0"/>
              </a:spcAft>
              <a:buClr>
                <a:schemeClr val="dk1"/>
              </a:buClr>
              <a:buSzPts val="1100"/>
              <a:buFont typeface="Arial"/>
              <a:buNone/>
            </a:pPr>
            <a:r>
              <a:rPr lang="es" sz="1150"/>
              <a:t>Area with the darker red indicates that the region has more mosquitoes that carry the WNV and the area with lighter red means that less virus density area. The map help with indicating which areas have a higher priority when it comes to anti WNV sprays.</a:t>
            </a:r>
            <a:endParaRPr sz="1150"/>
          </a:p>
          <a:p>
            <a:pPr marL="0" lvl="0" indent="0" algn="l" rtl="0">
              <a:spcBef>
                <a:spcPts val="0"/>
              </a:spcBef>
              <a:spcAft>
                <a:spcPts val="0"/>
              </a:spcAft>
              <a:buClr>
                <a:schemeClr val="dk1"/>
              </a:buClr>
              <a:buSzPts val="1100"/>
              <a:buFont typeface="Arial"/>
              <a:buNone/>
            </a:pPr>
            <a:r>
              <a:rPr lang="es" sz="1150"/>
              <a:t>The map on right helps to identify the spray location in Chicago. Area with the darker orange indicates that the region has more spray concentration area and the area with lighter orange means that less spray concentration area.</a:t>
            </a:r>
            <a:endParaRPr sz="1150"/>
          </a:p>
          <a:p>
            <a:pPr marL="0" lvl="0" indent="0" algn="l" rtl="0">
              <a:spcBef>
                <a:spcPts val="0"/>
              </a:spcBef>
              <a:spcAft>
                <a:spcPts val="0"/>
              </a:spcAft>
              <a:buNone/>
            </a:pPr>
            <a:r>
              <a:rPr lang="es" sz="1150"/>
              <a:t>When we compare both maps, we noticed that there few spots of spray location missed. We also noticed the wrong locations are concentrated which cause the waste and health threaten.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b3ba2e043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b3ba2e043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then look at the effects of spray on the number of mosquitoes. Interestingly, spraying does reduce the number of mosquitoes but not the virus incidence.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42eb61d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42eb61d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Although there were 3 detected with the virus, 2 of them formed the majority of the mosquitoes that were sampled in each area. As such we will focus on the 2 majority.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b26882f4e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b26882f4e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Next, we plotted the WNV occurences in the different years.</a:t>
            </a:r>
            <a:endParaRPr/>
          </a:p>
          <a:p>
            <a:pPr marL="0" lvl="0" indent="0" algn="l" rtl="0">
              <a:spcBef>
                <a:spcPts val="0"/>
              </a:spcBef>
              <a:spcAft>
                <a:spcPts val="0"/>
              </a:spcAft>
              <a:buNone/>
            </a:pPr>
            <a:r>
              <a:rPr lang="es"/>
              <a:t>There is a similar pattern for all the years, WNV emerges in june and peaks in August and decreases in by October</a:t>
            </a:r>
            <a:endParaRPr/>
          </a:p>
          <a:p>
            <a:pPr marL="0" lvl="0" indent="0" algn="l" rtl="0">
              <a:spcBef>
                <a:spcPts val="0"/>
              </a:spcBef>
              <a:spcAft>
                <a:spcPts val="0"/>
              </a:spcAft>
              <a:buNone/>
            </a:pPr>
            <a:r>
              <a:rPr lang="es"/>
              <a:t>2013 shows the highest incidence due to generally hotter temperature as compared to the other years</a:t>
            </a:r>
            <a:endParaRPr/>
          </a:p>
          <a:p>
            <a:pPr marL="0" lvl="0" indent="0" algn="l" rtl="0">
              <a:spcBef>
                <a:spcPts val="0"/>
              </a:spcBef>
              <a:spcAft>
                <a:spcPts val="0"/>
              </a:spcAft>
              <a:buNone/>
            </a:pPr>
            <a:r>
              <a:rPr lang="es"/>
              <a:t>2009 shows the lowest incidence due to lower temperatures.</a:t>
            </a:r>
            <a:endParaRPr/>
          </a:p>
          <a:p>
            <a:pPr marL="0" lvl="0" indent="0" algn="l" rtl="0">
              <a:spcBef>
                <a:spcPts val="0"/>
              </a:spcBef>
              <a:spcAft>
                <a:spcPts val="0"/>
              </a:spcAft>
              <a:buNone/>
            </a:pPr>
            <a:r>
              <a:rPr lang="es"/>
              <a:t>These are signals to correlation between temperature.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47a3d434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47a3d434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When we plot the number of mosquitoes to the presence of WNV, it’s interesting to see the that there is a lag period in terms of increase in WNV. The proportion of WNV present and the number of mosquitoes was disproportionate in June and July. What we hypothesise was that there might be external factors at play (probably the bird migration patterns) or maybe it was an incubation period for the virus to grow.</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26882f4e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26882f4e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150"/>
              <a:t>As what our previous slides have suggested, When we plot humidity and temperature against the presence of mosquitoes, there is a positive correlation between them. What we can infer from these graphs are basically Temperature + Humidity = Mosquitoes</a:t>
            </a:r>
            <a:endParaRPr sz="115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8916c22f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8916c22f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26882f4e5_0_1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26882f4e5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b3ba2e0438_8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b3ba2e0438_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b47a3d434d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b47a3d434d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42eb61d9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b47a3d434d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b47a3d434d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b26882f4e5_0_1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b26882f4e5_0_1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b26882f4e5_0_1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b26882f4e5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26882f4e5_0_1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26882f4e5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b26882f4e5_0_1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b26882f4e5_0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8916c22f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8916c22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26882f4e5_0_1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b26882f4e5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Top features are statistically significant with 95% confidence interval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2a1bfa04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b2a1bfa04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Model predictions - estimated acres and population. Interesting to see some misclassification on the outskirts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442eb61d9d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78916c22f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78916c22f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Fast forward to 2020 - this is even more real with covid -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42eb61d9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b26882f4e5_0_2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b26882f4e5_0_2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78916c22f1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78916c22f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42eb61d9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26882f4e5_0_1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26882f4e5_0_1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Spray early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b26882f4e5_0_2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b26882f4e5_0_2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442eb61d9d_0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a9383bb9a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a9383bb9a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b26882f4e5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b26882f4e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b3ba2e0438_8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b3ba2e0438_8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b34981356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b34981356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42eb61d9d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b3ba2e0438_8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b3ba2e0438_8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b3ba2e0438_8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b3ba2e0438_8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Multiple decision boundaries versus single decision boundary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b3498135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b3498135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b2b7ce2ea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b2b7ce2ea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a9383bb9a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a9383bb9a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78916c22f1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78916c22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Limitations of the model - though it was 80%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42eb61d9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26882f4e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b26882f4e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42eb61d9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8916c22f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8916c22f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rgbClr val="FFFFFF"/>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11"/>
          <p:cNvCxnSpPr/>
          <p:nvPr/>
        </p:nvCxnSpPr>
        <p:spPr>
          <a:xfrm>
            <a:off x="4550550" y="1941425"/>
            <a:ext cx="0" cy="1927500"/>
          </a:xfrm>
          <a:prstGeom prst="straightConnector1">
            <a:avLst/>
          </a:prstGeom>
          <a:noFill/>
          <a:ln w="38100" cap="flat" cmpd="sng">
            <a:solidFill>
              <a:srgbClr val="81ECEC"/>
            </a:solidFill>
            <a:prstDash val="solid"/>
            <a:round/>
            <a:headEnd type="none" w="med" len="med"/>
            <a:tailEnd type="none" w="med" len="med"/>
          </a:ln>
        </p:spPr>
      </p:cxnSp>
      <p:sp>
        <p:nvSpPr>
          <p:cNvPr id="70" name="Google Shape;7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rgbClr val="FFFFFF"/>
        </a:solidFill>
        <a:effectLst/>
      </p:bgPr>
    </p:bg>
    <p:spTree>
      <p:nvGrpSpPr>
        <p:cNvPr id="1"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2"/>
          <p:cNvCxnSpPr/>
          <p:nvPr/>
        </p:nvCxnSpPr>
        <p:spPr>
          <a:xfrm>
            <a:off x="4550550" y="1941425"/>
            <a:ext cx="0" cy="1927500"/>
          </a:xfrm>
          <a:prstGeom prst="straightConnector1">
            <a:avLst/>
          </a:prstGeom>
          <a:noFill/>
          <a:ln w="38100" cap="flat" cmpd="sng">
            <a:solidFill>
              <a:srgbClr val="81ECEC"/>
            </a:solidFill>
            <a:prstDash val="solid"/>
            <a:round/>
            <a:headEnd type="none" w="med" len="med"/>
            <a:tailEnd type="none" w="med" len="med"/>
          </a:ln>
        </p:spPr>
      </p:cxnSp>
      <p:sp>
        <p:nvSpPr>
          <p:cNvPr id="79" name="Google Shape;79;p12"/>
          <p:cNvSpPr txBox="1">
            <a:spLocks noGrp="1"/>
          </p:cNvSpPr>
          <p:nvPr>
            <p:ph type="sldNum" idx="12"/>
          </p:nvPr>
        </p:nvSpPr>
        <p:spPr>
          <a:xfrm>
            <a:off x="8524708" y="4663192"/>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0" name="Google Shape;80;p12"/>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81" name="Google Shape;81;p12"/>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2" name="Google Shape;82;p12"/>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83" name="Google Shape;83;p12"/>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4" name="Google Shape;84;p12"/>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rgbClr val="FFFFFF"/>
        </a:solidFill>
        <a:effectLst/>
      </p:bgPr>
    </p:bg>
    <p:spTree>
      <p:nvGrpSpPr>
        <p:cNvPr id="1"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cxnSp>
        <p:nvCxnSpPr>
          <p:cNvPr id="95" name="Google Shape;95;p13"/>
          <p:cNvCxnSpPr/>
          <p:nvPr/>
        </p:nvCxnSpPr>
        <p:spPr>
          <a:xfrm>
            <a:off x="3406450" y="1926825"/>
            <a:ext cx="0" cy="1941300"/>
          </a:xfrm>
          <a:prstGeom prst="straightConnector1">
            <a:avLst/>
          </a:prstGeom>
          <a:noFill/>
          <a:ln w="38100" cap="flat" cmpd="sng">
            <a:solidFill>
              <a:srgbClr val="81ECEC"/>
            </a:solidFill>
            <a:prstDash val="solid"/>
            <a:round/>
            <a:headEnd type="none" w="med" len="med"/>
            <a:tailEnd type="none" w="med" len="med"/>
          </a:ln>
        </p:spPr>
      </p:cxnSp>
      <p:cxnSp>
        <p:nvCxnSpPr>
          <p:cNvPr id="96" name="Google Shape;96;p13"/>
          <p:cNvCxnSpPr/>
          <p:nvPr/>
        </p:nvCxnSpPr>
        <p:spPr>
          <a:xfrm>
            <a:off x="5737375" y="1926825"/>
            <a:ext cx="0" cy="1941300"/>
          </a:xfrm>
          <a:prstGeom prst="straightConnector1">
            <a:avLst/>
          </a:prstGeom>
          <a:noFill/>
          <a:ln w="38100" cap="flat" cmpd="sng">
            <a:solidFill>
              <a:srgbClr val="81ECEC"/>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rgbClr val="FFFFFF"/>
        </a:solidFill>
        <a:effectLst/>
      </p:bgPr>
    </p:bg>
    <p:spTree>
      <p:nvGrpSpPr>
        <p:cNvPr id="1"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00" name="Google Shape;100;p14"/>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1" name="Google Shape;101;p14"/>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02" name="Google Shape;102;p14"/>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3" name="Google Shape;103;p14"/>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04" name="Google Shape;104;p14"/>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5" name="Google Shape;105;p14"/>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w="38100" cap="flat" cmpd="sng">
            <a:solidFill>
              <a:srgbClr val="81ECEC"/>
            </a:solidFill>
            <a:prstDash val="solid"/>
            <a:round/>
            <a:headEnd type="none" w="med" len="med"/>
            <a:tailEnd type="none" w="med" len="med"/>
          </a:ln>
        </p:spPr>
      </p:cxnSp>
      <p:cxnSp>
        <p:nvCxnSpPr>
          <p:cNvPr id="108" name="Google Shape;108;p14"/>
          <p:cNvCxnSpPr/>
          <p:nvPr/>
        </p:nvCxnSpPr>
        <p:spPr>
          <a:xfrm>
            <a:off x="5739196" y="1602675"/>
            <a:ext cx="0" cy="2459700"/>
          </a:xfrm>
          <a:prstGeom prst="straightConnector1">
            <a:avLst/>
          </a:prstGeom>
          <a:noFill/>
          <a:ln w="38100" cap="flat" cmpd="sng">
            <a:solidFill>
              <a:srgbClr val="81ECEC"/>
            </a:solidFill>
            <a:prstDash val="solid"/>
            <a:round/>
            <a:headEnd type="none" w="med" len="med"/>
            <a:tailEnd type="none" w="med" len="med"/>
          </a:ln>
        </p:spPr>
      </p:cxnSp>
      <p:cxnSp>
        <p:nvCxnSpPr>
          <p:cNvPr id="109" name="Google Shape;109;p14"/>
          <p:cNvCxnSpPr/>
          <p:nvPr/>
        </p:nvCxnSpPr>
        <p:spPr>
          <a:xfrm>
            <a:off x="4233900" y="1120475"/>
            <a:ext cx="676200" cy="0"/>
          </a:xfrm>
          <a:prstGeom prst="straightConnector1">
            <a:avLst/>
          </a:prstGeom>
          <a:noFill/>
          <a:ln w="76200" cap="flat" cmpd="sng">
            <a:solidFill>
              <a:srgbClr val="81ECEC"/>
            </a:solidFill>
            <a:prstDash val="solid"/>
            <a:round/>
            <a:headEnd type="none" w="med" len="med"/>
            <a:tailEnd type="none" w="med" len="med"/>
          </a:ln>
        </p:spPr>
      </p:cxnSp>
      <p:cxnSp>
        <p:nvCxnSpPr>
          <p:cNvPr id="110" name="Google Shape;110;p14"/>
          <p:cNvCxnSpPr/>
          <p:nvPr/>
        </p:nvCxnSpPr>
        <p:spPr>
          <a:xfrm>
            <a:off x="1050450" y="2918000"/>
            <a:ext cx="7043100" cy="0"/>
          </a:xfrm>
          <a:prstGeom prst="straightConnector1">
            <a:avLst/>
          </a:prstGeom>
          <a:noFill/>
          <a:ln w="38100" cap="flat" cmpd="sng">
            <a:solidFill>
              <a:srgbClr val="81ECEC"/>
            </a:solidFill>
            <a:prstDash val="solid"/>
            <a:round/>
            <a:headEnd type="none" w="med" len="med"/>
            <a:tailEnd type="none" w="med" len="med"/>
          </a:ln>
        </p:spPr>
      </p:cxnSp>
      <p:sp>
        <p:nvSpPr>
          <p:cNvPr id="111" name="Google Shape;111;p14"/>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12" name="Google Shape;112;p14"/>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3" name="Google Shape;113;p14"/>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14" name="Google Shape;114;p14"/>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5" name="Google Shape;115;p14"/>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16" name="Google Shape;116;p14"/>
          <p:cNvSpPr txBox="1">
            <a:spLocks noGrp="1"/>
          </p:cNvSpPr>
          <p:nvPr>
            <p:ph type="subTitle" idx="15"/>
          </p:nvPr>
        </p:nvSpPr>
        <p:spPr>
          <a:xfrm>
            <a:off x="5831650" y="2041825"/>
            <a:ext cx="2210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rgbClr val="FFFFFF"/>
        </a:solidFill>
        <a:effectLst/>
      </p:bgPr>
    </p:bg>
    <p:spTree>
      <p:nvGrpSpPr>
        <p:cNvPr id="1"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0" name="Google Shape;120;p15"/>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121" name="Google Shape;121;p1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b="1"/>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rgbClr val="FFFFFF"/>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rgbClr val="FFFFFF"/>
        </a:solidFill>
        <a:effectLst/>
      </p:bgPr>
    </p:bg>
    <p:spTree>
      <p:nvGrpSpPr>
        <p:cNvPr id="1"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title" hasCustomPrompt="1"/>
          </p:nvPr>
        </p:nvSpPr>
        <p:spPr>
          <a:xfrm>
            <a:off x="742950" y="8326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0" name="Google Shape;130;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31" name="Google Shape;131;p17"/>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132" name="Google Shape;132;p17"/>
          <p:cNvSpPr txBox="1">
            <a:spLocks noGrp="1"/>
          </p:cNvSpPr>
          <p:nvPr>
            <p:ph type="title" idx="2" hasCustomPrompt="1"/>
          </p:nvPr>
        </p:nvSpPr>
        <p:spPr>
          <a:xfrm>
            <a:off x="742950" y="19560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3" name="Google Shape;133;p17"/>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134" name="Google Shape;134;p17"/>
          <p:cNvSpPr txBox="1">
            <a:spLocks noGrp="1"/>
          </p:cNvSpPr>
          <p:nvPr>
            <p:ph type="title" idx="4" hasCustomPrompt="1"/>
          </p:nvPr>
        </p:nvSpPr>
        <p:spPr>
          <a:xfrm>
            <a:off x="742950" y="30794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17"/>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rgbClr val="FFFFFF"/>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rgbClr val="FFFFFF"/>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2" name="Google Shape;22;p3"/>
          <p:cNvSpPr/>
          <p:nvPr/>
        </p:nvSpPr>
        <p:spPr>
          <a:xfrm>
            <a:off x="0" y="0"/>
            <a:ext cx="2855700" cy="51435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rgbClr val="FFFFFF"/>
        </a:solidFill>
        <a:effectLst/>
      </p:bgPr>
    </p:bg>
    <p:spTree>
      <p:nvGrpSpPr>
        <p:cNvPr id="1"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latin typeface="Arvo"/>
                <a:ea typeface="Arvo"/>
                <a:cs typeface="Arvo"/>
                <a:sym typeface="Arvo"/>
              </a:rPr>
              <a:t>‹#›</a:t>
            </a:fld>
            <a:endParaRPr sz="1200">
              <a:latin typeface="Arvo"/>
              <a:ea typeface="Arvo"/>
              <a:cs typeface="Arvo"/>
              <a:sym typeface="Arvo"/>
            </a:endParaRPr>
          </a:p>
        </p:txBody>
      </p:sp>
      <p:sp>
        <p:nvSpPr>
          <p:cNvPr id="148" name="Google Shape;148;p21"/>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9" name="Google Shape;149;p21"/>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7378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rgbClr val="FFFFFF"/>
        </a:solidFill>
        <a:effectLst/>
      </p:bgPr>
    </p:bg>
    <p:spTree>
      <p:nvGrpSpPr>
        <p:cNvPr id="1"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latin typeface="Arvo"/>
                <a:ea typeface="Arvo"/>
                <a:cs typeface="Arvo"/>
                <a:sym typeface="Arvo"/>
              </a:rPr>
              <a:t>‹#›</a:t>
            </a:fld>
            <a:endParaRPr sz="1200">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8" name="Google Shape;158;p23"/>
          <p:cNvSpPr txBox="1">
            <a:spLocks noGrp="1"/>
          </p:cNvSpPr>
          <p:nvPr>
            <p:ph type="subTitle" idx="1"/>
          </p:nvPr>
        </p:nvSpPr>
        <p:spPr>
          <a:xfrm>
            <a:off x="4696275" y="2839950"/>
            <a:ext cx="2770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666666"/>
                </a:solidFill>
              </a:defRPr>
            </a:lvl1pPr>
            <a:lvl2pPr lvl="1" rtl="0">
              <a:spcBef>
                <a:spcPts val="0"/>
              </a:spcBef>
              <a:spcAft>
                <a:spcPts val="0"/>
              </a:spcAft>
              <a:buNone/>
              <a:defRPr>
                <a:solidFill>
                  <a:srgbClr val="666666"/>
                </a:solidFill>
              </a:defRPr>
            </a:lvl2pPr>
            <a:lvl3pPr lvl="2" rtl="0">
              <a:spcBef>
                <a:spcPts val="0"/>
              </a:spcBef>
              <a:spcAft>
                <a:spcPts val="0"/>
              </a:spcAft>
              <a:buNone/>
              <a:defRPr>
                <a:solidFill>
                  <a:srgbClr val="666666"/>
                </a:solidFill>
              </a:defRPr>
            </a:lvl3pPr>
            <a:lvl4pPr lvl="3" rtl="0">
              <a:spcBef>
                <a:spcPts val="0"/>
              </a:spcBef>
              <a:spcAft>
                <a:spcPts val="0"/>
              </a:spcAft>
              <a:buNone/>
              <a:defRPr>
                <a:solidFill>
                  <a:srgbClr val="666666"/>
                </a:solidFill>
              </a:defRPr>
            </a:lvl4pPr>
            <a:lvl5pPr lvl="4" rtl="0">
              <a:spcBef>
                <a:spcPts val="0"/>
              </a:spcBef>
              <a:spcAft>
                <a:spcPts val="0"/>
              </a:spcAft>
              <a:buNone/>
              <a:defRPr>
                <a:solidFill>
                  <a:srgbClr val="666666"/>
                </a:solidFill>
              </a:defRPr>
            </a:lvl5pPr>
            <a:lvl6pPr lvl="5" rtl="0">
              <a:spcBef>
                <a:spcPts val="0"/>
              </a:spcBef>
              <a:spcAft>
                <a:spcPts val="0"/>
              </a:spcAft>
              <a:buNone/>
              <a:defRPr>
                <a:solidFill>
                  <a:srgbClr val="666666"/>
                </a:solidFill>
              </a:defRPr>
            </a:lvl6pPr>
            <a:lvl7pPr lvl="6" rtl="0">
              <a:spcBef>
                <a:spcPts val="0"/>
              </a:spcBef>
              <a:spcAft>
                <a:spcPts val="0"/>
              </a:spcAft>
              <a:buNone/>
              <a:defRPr>
                <a:solidFill>
                  <a:srgbClr val="666666"/>
                </a:solidFill>
              </a:defRPr>
            </a:lvl7pPr>
            <a:lvl8pPr lvl="7" rtl="0">
              <a:spcBef>
                <a:spcPts val="0"/>
              </a:spcBef>
              <a:spcAft>
                <a:spcPts val="0"/>
              </a:spcAft>
              <a:buNone/>
              <a:defRPr>
                <a:solidFill>
                  <a:srgbClr val="666666"/>
                </a:solidFill>
              </a:defRPr>
            </a:lvl8pPr>
            <a:lvl9pPr lvl="8" rtl="0">
              <a:spcBef>
                <a:spcPts val="0"/>
              </a:spcBef>
              <a:spcAft>
                <a:spcPts val="0"/>
              </a:spcAft>
              <a:buNone/>
              <a:defRPr>
                <a:solidFill>
                  <a:srgbClr val="666666"/>
                </a:solidFill>
              </a:defRPr>
            </a:lvl9pPr>
          </a:lstStyle>
          <a:p>
            <a:endParaRPr/>
          </a:p>
        </p:txBody>
      </p:sp>
      <p:sp>
        <p:nvSpPr>
          <p:cNvPr id="159" name="Google Shape;159;p23"/>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endParaRPr/>
          </a:p>
        </p:txBody>
      </p:sp>
      <p:sp>
        <p:nvSpPr>
          <p:cNvPr id="163" name="Google Shape;163;p24"/>
          <p:cNvSpPr txBox="1">
            <a:spLocks noGrp="1"/>
          </p:cNvSpPr>
          <p:nvPr>
            <p:ph type="subTitle" idx="1"/>
          </p:nvPr>
        </p:nvSpPr>
        <p:spPr>
          <a:xfrm>
            <a:off x="1915400" y="2839950"/>
            <a:ext cx="2770200" cy="578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rgbClr val="666666"/>
                </a:solidFill>
              </a:defRPr>
            </a:lvl1pPr>
            <a:lvl2pPr lvl="1" algn="r" rtl="0">
              <a:spcBef>
                <a:spcPts val="0"/>
              </a:spcBef>
              <a:spcAft>
                <a:spcPts val="0"/>
              </a:spcAft>
              <a:buNone/>
              <a:defRPr>
                <a:solidFill>
                  <a:srgbClr val="666666"/>
                </a:solidFill>
              </a:defRPr>
            </a:lvl2pPr>
            <a:lvl3pPr lvl="2" algn="r" rtl="0">
              <a:spcBef>
                <a:spcPts val="0"/>
              </a:spcBef>
              <a:spcAft>
                <a:spcPts val="0"/>
              </a:spcAft>
              <a:buNone/>
              <a:defRPr>
                <a:solidFill>
                  <a:srgbClr val="666666"/>
                </a:solidFill>
              </a:defRPr>
            </a:lvl3pPr>
            <a:lvl4pPr lvl="3" algn="r" rtl="0">
              <a:spcBef>
                <a:spcPts val="0"/>
              </a:spcBef>
              <a:spcAft>
                <a:spcPts val="0"/>
              </a:spcAft>
              <a:buNone/>
              <a:defRPr>
                <a:solidFill>
                  <a:srgbClr val="666666"/>
                </a:solidFill>
              </a:defRPr>
            </a:lvl4pPr>
            <a:lvl5pPr lvl="4" algn="r" rtl="0">
              <a:spcBef>
                <a:spcPts val="0"/>
              </a:spcBef>
              <a:spcAft>
                <a:spcPts val="0"/>
              </a:spcAft>
              <a:buNone/>
              <a:defRPr>
                <a:solidFill>
                  <a:srgbClr val="666666"/>
                </a:solidFill>
              </a:defRPr>
            </a:lvl5pPr>
            <a:lvl6pPr lvl="5" algn="r" rtl="0">
              <a:spcBef>
                <a:spcPts val="0"/>
              </a:spcBef>
              <a:spcAft>
                <a:spcPts val="0"/>
              </a:spcAft>
              <a:buNone/>
              <a:defRPr>
                <a:solidFill>
                  <a:srgbClr val="666666"/>
                </a:solidFill>
              </a:defRPr>
            </a:lvl6pPr>
            <a:lvl7pPr lvl="6" algn="r" rtl="0">
              <a:spcBef>
                <a:spcPts val="0"/>
              </a:spcBef>
              <a:spcAft>
                <a:spcPts val="0"/>
              </a:spcAft>
              <a:buNone/>
              <a:defRPr>
                <a:solidFill>
                  <a:srgbClr val="666666"/>
                </a:solidFill>
              </a:defRPr>
            </a:lvl7pPr>
            <a:lvl8pPr lvl="7" algn="r" rtl="0">
              <a:spcBef>
                <a:spcPts val="0"/>
              </a:spcBef>
              <a:spcAft>
                <a:spcPts val="0"/>
              </a:spcAft>
              <a:buNone/>
              <a:defRPr>
                <a:solidFill>
                  <a:srgbClr val="666666"/>
                </a:solidFill>
              </a:defRPr>
            </a:lvl8pPr>
            <a:lvl9pPr lvl="8" algn="r" rtl="0">
              <a:spcBef>
                <a:spcPts val="0"/>
              </a:spcBef>
              <a:spcAft>
                <a:spcPts val="0"/>
              </a:spcAft>
              <a:buNone/>
              <a:defRPr>
                <a:solidFill>
                  <a:srgbClr val="666666"/>
                </a:solidFill>
              </a:defRPr>
            </a:lvl9pPr>
          </a:lstStyle>
          <a:p>
            <a:endParaRPr/>
          </a:p>
        </p:txBody>
      </p:sp>
      <p:sp>
        <p:nvSpPr>
          <p:cNvPr id="164" name="Google Shape;164;p24"/>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rgbClr val="81ECEC"/>
        </a:solidFill>
        <a:effectLst/>
      </p:bgPr>
    </p:bg>
    <p:spTree>
      <p:nvGrpSpPr>
        <p:cNvPr id="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74" name="Google Shape;174;p26"/>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cxnSp>
        <p:nvCxnSpPr>
          <p:cNvPr id="175" name="Google Shape;175;p26"/>
          <p:cNvCxnSpPr/>
          <p:nvPr/>
        </p:nvCxnSpPr>
        <p:spPr>
          <a:xfrm>
            <a:off x="918900" y="3511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with frame  1">
  <p:cSld name="BLANK_1_1_1_1">
    <p:bg>
      <p:bgPr>
        <a:solidFill>
          <a:srgbClr val="81ECEC"/>
        </a:solidFill>
        <a:effectLst/>
      </p:bgPr>
    </p:bg>
    <p:spTree>
      <p:nvGrpSpPr>
        <p:cNvPr id="1"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79" name="Google Shape;179;p27"/>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rgbClr val="FFFFFF"/>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rgbClr val="87EAD9"/>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rgbClr val="FFFFFF"/>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38" name="Google Shape;38;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w="76200" cap="flat" cmpd="sng">
            <a:solidFill>
              <a:srgbClr val="87EAD9"/>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rgbClr val="FFFFFF"/>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42" name="Google Shape;42;p6"/>
          <p:cNvSpPr txBox="1">
            <a:spLocks noGrp="1"/>
          </p:cNvSpPr>
          <p:nvPr>
            <p:ph type="subTitle" idx="1"/>
          </p:nvPr>
        </p:nvSpPr>
        <p:spPr>
          <a:xfrm>
            <a:off x="614775" y="2564775"/>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rgbClr val="FFFFFF"/>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434343"/>
                </a:solidFill>
                <a:latin typeface="Ubuntu"/>
                <a:ea typeface="Ubuntu"/>
                <a:cs typeface="Ubuntu"/>
                <a:sym typeface="Ubuntu"/>
              </a:defRPr>
            </a:lvl1pPr>
            <a:lvl2pPr lvl="1" rtl="0">
              <a:spcBef>
                <a:spcPts val="0"/>
              </a:spcBef>
              <a:spcAft>
                <a:spcPts val="0"/>
              </a:spcAft>
              <a:buNone/>
              <a:defRPr b="1">
                <a:solidFill>
                  <a:srgbClr val="434343"/>
                </a:solidFill>
                <a:latin typeface="Arvo"/>
                <a:ea typeface="Arvo"/>
                <a:cs typeface="Arvo"/>
                <a:sym typeface="Arvo"/>
              </a:defRPr>
            </a:lvl2pPr>
            <a:lvl3pPr lvl="2" rtl="0">
              <a:spcBef>
                <a:spcPts val="0"/>
              </a:spcBef>
              <a:spcAft>
                <a:spcPts val="0"/>
              </a:spcAft>
              <a:buNone/>
              <a:defRPr b="1">
                <a:solidFill>
                  <a:srgbClr val="434343"/>
                </a:solidFill>
                <a:latin typeface="Arvo"/>
                <a:ea typeface="Arvo"/>
                <a:cs typeface="Arvo"/>
                <a:sym typeface="Arvo"/>
              </a:defRPr>
            </a:lvl3pPr>
            <a:lvl4pPr lvl="3" rtl="0">
              <a:spcBef>
                <a:spcPts val="0"/>
              </a:spcBef>
              <a:spcAft>
                <a:spcPts val="0"/>
              </a:spcAft>
              <a:buNone/>
              <a:defRPr b="1">
                <a:solidFill>
                  <a:srgbClr val="434343"/>
                </a:solidFill>
                <a:latin typeface="Arvo"/>
                <a:ea typeface="Arvo"/>
                <a:cs typeface="Arvo"/>
                <a:sym typeface="Arvo"/>
              </a:defRPr>
            </a:lvl4pPr>
            <a:lvl5pPr lvl="4" rtl="0">
              <a:spcBef>
                <a:spcPts val="0"/>
              </a:spcBef>
              <a:spcAft>
                <a:spcPts val="0"/>
              </a:spcAft>
              <a:buNone/>
              <a:defRPr b="1">
                <a:solidFill>
                  <a:srgbClr val="434343"/>
                </a:solidFill>
                <a:latin typeface="Arvo"/>
                <a:ea typeface="Arvo"/>
                <a:cs typeface="Arvo"/>
                <a:sym typeface="Arvo"/>
              </a:defRPr>
            </a:lvl5pPr>
            <a:lvl6pPr lvl="5" rtl="0">
              <a:spcBef>
                <a:spcPts val="0"/>
              </a:spcBef>
              <a:spcAft>
                <a:spcPts val="0"/>
              </a:spcAft>
              <a:buNone/>
              <a:defRPr b="1">
                <a:solidFill>
                  <a:srgbClr val="434343"/>
                </a:solidFill>
                <a:latin typeface="Arvo"/>
                <a:ea typeface="Arvo"/>
                <a:cs typeface="Arvo"/>
                <a:sym typeface="Arvo"/>
              </a:defRPr>
            </a:lvl6pPr>
            <a:lvl7pPr lvl="6" rtl="0">
              <a:spcBef>
                <a:spcPts val="0"/>
              </a:spcBef>
              <a:spcAft>
                <a:spcPts val="0"/>
              </a:spcAft>
              <a:buNone/>
              <a:defRPr b="1">
                <a:solidFill>
                  <a:srgbClr val="434343"/>
                </a:solidFill>
                <a:latin typeface="Arvo"/>
                <a:ea typeface="Arvo"/>
                <a:cs typeface="Arvo"/>
                <a:sym typeface="Arvo"/>
              </a:defRPr>
            </a:lvl7pPr>
            <a:lvl8pPr lvl="7" rtl="0">
              <a:spcBef>
                <a:spcPts val="0"/>
              </a:spcBef>
              <a:spcAft>
                <a:spcPts val="0"/>
              </a:spcAft>
              <a:buNone/>
              <a:defRPr b="1">
                <a:solidFill>
                  <a:srgbClr val="434343"/>
                </a:solidFill>
                <a:latin typeface="Arvo"/>
                <a:ea typeface="Arvo"/>
                <a:cs typeface="Arvo"/>
                <a:sym typeface="Arvo"/>
              </a:defRPr>
            </a:lvl8pPr>
            <a:lvl9pPr lvl="8" rtl="0">
              <a:spcBef>
                <a:spcPts val="0"/>
              </a:spcBef>
              <a:spcAft>
                <a:spcPts val="0"/>
              </a:spcAft>
              <a:buNone/>
              <a:defRPr b="1">
                <a:solidFill>
                  <a:srgbClr val="434343"/>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rgbClr val="FFFFFF"/>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rgbClr val="FFFFFF"/>
        </a:solidFill>
        <a:effectLst/>
      </p:bgPr>
    </p:bg>
    <p:spTree>
      <p:nvGrpSpPr>
        <p:cNvPr id="1"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name="adj1" fmla="val 0"/>
              <a:gd name="adj2" fmla="val 50000"/>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solidFill>
                  <a:schemeClr val="dk2"/>
                </a:solidFill>
                <a:latin typeface="Arvo"/>
                <a:ea typeface="Arvo"/>
                <a:cs typeface="Arvo"/>
                <a:sym typeface="Arvo"/>
              </a:defRPr>
            </a:lvl1pPr>
            <a:lvl2pPr lvl="1" rtl="0">
              <a:buNone/>
              <a:defRPr sz="1200">
                <a:solidFill>
                  <a:schemeClr val="dk2"/>
                </a:solidFill>
                <a:latin typeface="Arvo"/>
                <a:ea typeface="Arvo"/>
                <a:cs typeface="Arvo"/>
                <a:sym typeface="Arvo"/>
              </a:defRPr>
            </a:lvl2pPr>
            <a:lvl3pPr lvl="2" rtl="0">
              <a:buNone/>
              <a:defRPr sz="1200">
                <a:solidFill>
                  <a:schemeClr val="dk2"/>
                </a:solidFill>
                <a:latin typeface="Arvo"/>
                <a:ea typeface="Arvo"/>
                <a:cs typeface="Arvo"/>
                <a:sym typeface="Arvo"/>
              </a:defRPr>
            </a:lvl3pPr>
            <a:lvl4pPr lvl="3" rtl="0">
              <a:buNone/>
              <a:defRPr sz="1200">
                <a:solidFill>
                  <a:schemeClr val="dk2"/>
                </a:solidFill>
                <a:latin typeface="Arvo"/>
                <a:ea typeface="Arvo"/>
                <a:cs typeface="Arvo"/>
                <a:sym typeface="Arvo"/>
              </a:defRPr>
            </a:lvl4pPr>
            <a:lvl5pPr lvl="4" rtl="0">
              <a:buNone/>
              <a:defRPr sz="1200">
                <a:solidFill>
                  <a:schemeClr val="dk2"/>
                </a:solidFill>
                <a:latin typeface="Arvo"/>
                <a:ea typeface="Arvo"/>
                <a:cs typeface="Arvo"/>
                <a:sym typeface="Arvo"/>
              </a:defRPr>
            </a:lvl5pPr>
            <a:lvl6pPr lvl="5" rtl="0">
              <a:buNone/>
              <a:defRPr sz="1200">
                <a:solidFill>
                  <a:schemeClr val="dk2"/>
                </a:solidFill>
                <a:latin typeface="Arvo"/>
                <a:ea typeface="Arvo"/>
                <a:cs typeface="Arvo"/>
                <a:sym typeface="Arvo"/>
              </a:defRPr>
            </a:lvl6pPr>
            <a:lvl7pPr lvl="6" rtl="0">
              <a:buNone/>
              <a:defRPr sz="1200">
                <a:solidFill>
                  <a:schemeClr val="dk2"/>
                </a:solidFill>
                <a:latin typeface="Arvo"/>
                <a:ea typeface="Arvo"/>
                <a:cs typeface="Arvo"/>
                <a:sym typeface="Arvo"/>
              </a:defRPr>
            </a:lvl7pPr>
            <a:lvl8pPr lvl="7" rtl="0">
              <a:buNone/>
              <a:defRPr sz="1200">
                <a:solidFill>
                  <a:schemeClr val="dk2"/>
                </a:solidFill>
                <a:latin typeface="Arvo"/>
                <a:ea typeface="Arvo"/>
                <a:cs typeface="Arvo"/>
                <a:sym typeface="Arvo"/>
              </a:defRPr>
            </a:lvl8pPr>
            <a:lvl9pPr lvl="8" rtl="0">
              <a:buNone/>
              <a:defRPr sz="1200">
                <a:solidFill>
                  <a:schemeClr val="dk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hyperlink" Target="https://www.chicagotribune.com/news/breaking/ct-heat-wave-chicago-met-20160719-story.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hyperlink" Target="https://www.nationalgeographic.com/magazine/2018/03/bird-migration-interactive-map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idpjournal.biomedcentral.com/articles/10.1186/s40249-019-0565-1"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allnorthwest.com/2020/05/how-much-does-a-mosquito-treatment-cost/"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bmcinfectdis.biomedcentral.com/articles/10.1186/s12879-019-4596-9"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www.nea.gov.sg/our-services/pest-control/mosquito-control/mosquito-control-in-condominium-estate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s://dronelife.com/2020/02/07/using-drones-to-combat-the-deadliest-animal-on-the-planet-the-mosquito/"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image" Target="../media/image25.gif"/><Relationship Id="rId4" Type="http://schemas.openxmlformats.org/officeDocument/2006/relationships/hyperlink" Target="https://www.nationalgeographic.com/magazine/2018/03/bird-migration-interactive-map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hyperlink" Target="https://news.wisc.edu/do-chicagos-suburbs-hold-the-key-to-understanding-west-nile-viru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ctrTitle"/>
          </p:nvPr>
        </p:nvSpPr>
        <p:spPr>
          <a:xfrm>
            <a:off x="1610650" y="1856275"/>
            <a:ext cx="6157800" cy="87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a:t>West Nile Virus in Chicago</a:t>
            </a:r>
            <a:endParaRPr i="1">
              <a:solidFill>
                <a:srgbClr val="434343"/>
              </a:solidFill>
            </a:endParaRPr>
          </a:p>
        </p:txBody>
      </p:sp>
      <p:sp>
        <p:nvSpPr>
          <p:cNvPr id="185" name="Google Shape;185;p28"/>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a:solidFill>
                  <a:srgbClr val="434343"/>
                </a:solidFill>
                <a:latin typeface="Ubuntu Light"/>
                <a:ea typeface="Ubuntu Light"/>
                <a:cs typeface="Ubuntu Light"/>
                <a:sym typeface="Ubuntu Light"/>
              </a:rPr>
              <a:t>Predictive Analytics on</a:t>
            </a:r>
            <a:endParaRPr sz="1800">
              <a:solidFill>
                <a:srgbClr val="434343"/>
              </a:solidFill>
              <a:latin typeface="Ubuntu Light"/>
              <a:ea typeface="Ubuntu Light"/>
              <a:cs typeface="Ubuntu Light"/>
              <a:sym typeface="Ubuntu Light"/>
            </a:endParaRPr>
          </a:p>
        </p:txBody>
      </p:sp>
      <p:sp>
        <p:nvSpPr>
          <p:cNvPr id="186" name="Google Shape;186;p28"/>
          <p:cNvSpPr txBox="1">
            <a:spLocks noGrp="1"/>
          </p:cNvSpPr>
          <p:nvPr>
            <p:ph type="body" idx="4294967295"/>
          </p:nvPr>
        </p:nvSpPr>
        <p:spPr>
          <a:xfrm>
            <a:off x="4872050" y="3765975"/>
            <a:ext cx="37905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endParaRPr sz="1200">
              <a:solidFill>
                <a:srgbClr val="434343"/>
              </a:solidFill>
            </a:endParaRPr>
          </a:p>
          <a:p>
            <a:pPr marL="0" lvl="0" indent="0" algn="r" rtl="0">
              <a:spcBef>
                <a:spcPts val="0"/>
              </a:spcBef>
              <a:spcAft>
                <a:spcPts val="0"/>
              </a:spcAft>
              <a:buClr>
                <a:schemeClr val="dk1"/>
              </a:buClr>
              <a:buSzPts val="1100"/>
              <a:buFont typeface="Arial"/>
              <a:buNone/>
            </a:pPr>
            <a:r>
              <a:rPr lang="es" sz="1200">
                <a:solidFill>
                  <a:srgbClr val="434343"/>
                </a:solidFill>
              </a:rPr>
              <a:t>Project team: </a:t>
            </a:r>
            <a:endParaRPr sz="1200">
              <a:solidFill>
                <a:srgbClr val="434343"/>
              </a:solidFill>
            </a:endParaRPr>
          </a:p>
          <a:p>
            <a:pPr marL="0" lvl="0" indent="0" algn="r" rtl="0">
              <a:spcBef>
                <a:spcPts val="0"/>
              </a:spcBef>
              <a:spcAft>
                <a:spcPts val="0"/>
              </a:spcAft>
              <a:buClr>
                <a:schemeClr val="dk1"/>
              </a:buClr>
              <a:buSzPts val="1100"/>
              <a:buFont typeface="Arial"/>
              <a:buNone/>
            </a:pPr>
            <a:r>
              <a:rPr lang="es" sz="1200">
                <a:solidFill>
                  <a:srgbClr val="434343"/>
                </a:solidFill>
              </a:rPr>
              <a:t>Asyraf, Ben D, Jack, Sahaj</a:t>
            </a:r>
            <a:endParaRPr sz="12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37"/>
          <p:cNvPicPr preferRelativeResize="0"/>
          <p:nvPr/>
        </p:nvPicPr>
        <p:blipFill rotWithShape="1">
          <a:blip r:embed="rId3">
            <a:alphaModFix/>
          </a:blip>
          <a:srcRect t="7922" b="8945"/>
          <a:stretch/>
        </p:blipFill>
        <p:spPr>
          <a:xfrm>
            <a:off x="4859988" y="413988"/>
            <a:ext cx="3629036" cy="4221753"/>
          </a:xfrm>
          <a:prstGeom prst="rect">
            <a:avLst/>
          </a:prstGeom>
          <a:noFill/>
          <a:ln>
            <a:noFill/>
          </a:ln>
        </p:spPr>
      </p:pic>
      <p:pic>
        <p:nvPicPr>
          <p:cNvPr id="292" name="Google Shape;292;p37"/>
          <p:cNvPicPr preferRelativeResize="0"/>
          <p:nvPr/>
        </p:nvPicPr>
        <p:blipFill rotWithShape="1">
          <a:blip r:embed="rId4">
            <a:alphaModFix/>
          </a:blip>
          <a:srcRect t="7922" b="8945"/>
          <a:stretch/>
        </p:blipFill>
        <p:spPr>
          <a:xfrm>
            <a:off x="628900" y="414013"/>
            <a:ext cx="3629011" cy="42217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 calcmode="lin" valueType="num">
                                      <p:cBhvr additive="base">
                                        <p:cTn id="7" dur="500"/>
                                        <p:tgtEl>
                                          <p:spTgt spid="2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91"/>
                                        </p:tgtEl>
                                        <p:attrNameLst>
                                          <p:attrName>style.visibility</p:attrName>
                                        </p:attrNameLst>
                                      </p:cBhvr>
                                      <p:to>
                                        <p:strVal val="visible"/>
                                      </p:to>
                                    </p:set>
                                    <p:anim calcmode="lin" valueType="num">
                                      <p:cBhvr additive="base">
                                        <p:cTn id="12" dur="500"/>
                                        <p:tgtEl>
                                          <p:spTgt spid="2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2"/>
          <p:cNvSpPr txBox="1">
            <a:spLocks noGrp="1"/>
          </p:cNvSpPr>
          <p:nvPr>
            <p:ph type="title"/>
          </p:nvPr>
        </p:nvSpPr>
        <p:spPr>
          <a:xfrm>
            <a:off x="762900" y="870225"/>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Spraying seems to have a negligible effect- are there avenues for improvement?</a:t>
            </a:r>
            <a:endParaRPr/>
          </a:p>
        </p:txBody>
      </p:sp>
      <p:pic>
        <p:nvPicPr>
          <p:cNvPr id="331" name="Google Shape;331;p42"/>
          <p:cNvPicPr preferRelativeResize="0"/>
          <p:nvPr/>
        </p:nvPicPr>
        <p:blipFill>
          <a:blip r:embed="rId3">
            <a:alphaModFix/>
          </a:blip>
          <a:stretch>
            <a:fillRect/>
          </a:stretch>
        </p:blipFill>
        <p:spPr>
          <a:xfrm>
            <a:off x="930800" y="2880212"/>
            <a:ext cx="4460700" cy="1754113"/>
          </a:xfrm>
          <a:prstGeom prst="rect">
            <a:avLst/>
          </a:prstGeom>
          <a:noFill/>
          <a:ln>
            <a:noFill/>
          </a:ln>
        </p:spPr>
      </p:pic>
      <p:pic>
        <p:nvPicPr>
          <p:cNvPr id="332" name="Google Shape;332;p42"/>
          <p:cNvPicPr preferRelativeResize="0"/>
          <p:nvPr/>
        </p:nvPicPr>
        <p:blipFill>
          <a:blip r:embed="rId4">
            <a:alphaModFix/>
          </a:blip>
          <a:stretch>
            <a:fillRect/>
          </a:stretch>
        </p:blipFill>
        <p:spPr>
          <a:xfrm>
            <a:off x="1013859" y="1171775"/>
            <a:ext cx="4294584" cy="1708437"/>
          </a:xfrm>
          <a:prstGeom prst="rect">
            <a:avLst/>
          </a:prstGeom>
          <a:noFill/>
          <a:ln>
            <a:noFill/>
          </a:ln>
        </p:spPr>
      </p:pic>
      <p:sp>
        <p:nvSpPr>
          <p:cNvPr id="333" name="Google Shape;333;p42"/>
          <p:cNvSpPr txBox="1"/>
          <p:nvPr/>
        </p:nvSpPr>
        <p:spPr>
          <a:xfrm>
            <a:off x="5822825" y="1293350"/>
            <a:ext cx="2558400" cy="20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Ubuntu Light"/>
                <a:ea typeface="Ubuntu Light"/>
                <a:cs typeface="Ubuntu Light"/>
                <a:sym typeface="Ubuntu Light"/>
              </a:rPr>
              <a:t>Spraying appears to reduce number of mosquitoes but not the virus incidence. </a:t>
            </a:r>
            <a:endParaRPr>
              <a:latin typeface="Ubuntu Light"/>
              <a:ea typeface="Ubuntu Light"/>
              <a:cs typeface="Ubuntu Light"/>
              <a:sym typeface="Ubuntu Light"/>
            </a:endParaRPr>
          </a:p>
          <a:p>
            <a:pPr marL="0" lvl="0" indent="0" algn="l" rtl="0">
              <a:spcBef>
                <a:spcPts val="0"/>
              </a:spcBef>
              <a:spcAft>
                <a:spcPts val="0"/>
              </a:spcAft>
              <a:buNone/>
            </a:pPr>
            <a:endParaRPr>
              <a:latin typeface="Ubuntu Light"/>
              <a:ea typeface="Ubuntu Light"/>
              <a:cs typeface="Ubuntu Light"/>
              <a:sym typeface="Ubuntu Light"/>
            </a:endParaRPr>
          </a:p>
          <a:p>
            <a:pPr marL="0" lvl="0" indent="0" algn="l" rtl="0">
              <a:spcBef>
                <a:spcPts val="0"/>
              </a:spcBef>
              <a:spcAft>
                <a:spcPts val="0"/>
              </a:spcAft>
              <a:buNone/>
            </a:pPr>
            <a:r>
              <a:rPr lang="es">
                <a:latin typeface="Ubuntu Light"/>
                <a:ea typeface="Ubuntu Light"/>
                <a:cs typeface="Ubuntu Light"/>
                <a:sym typeface="Ubuntu Light"/>
              </a:rPr>
              <a:t>Possible hypotheses for this -</a:t>
            </a:r>
            <a:endParaRPr>
              <a:latin typeface="Ubuntu Light"/>
              <a:ea typeface="Ubuntu Light"/>
              <a:cs typeface="Ubuntu Light"/>
              <a:sym typeface="Ubuntu Light"/>
            </a:endParaRPr>
          </a:p>
          <a:p>
            <a:pPr marL="0" lvl="0" indent="0" algn="l" rtl="0">
              <a:spcBef>
                <a:spcPts val="0"/>
              </a:spcBef>
              <a:spcAft>
                <a:spcPts val="0"/>
              </a:spcAft>
              <a:buNone/>
            </a:pPr>
            <a:r>
              <a:rPr lang="es">
                <a:latin typeface="Ubuntu Light"/>
                <a:ea typeface="Ubuntu Light"/>
                <a:cs typeface="Ubuntu Light"/>
                <a:sym typeface="Ubuntu Light"/>
              </a:rPr>
              <a:t> </a:t>
            </a:r>
            <a:endParaRPr>
              <a:latin typeface="Ubuntu Light"/>
              <a:ea typeface="Ubuntu Light"/>
              <a:cs typeface="Ubuntu Light"/>
              <a:sym typeface="Ubuntu Light"/>
            </a:endParaRPr>
          </a:p>
          <a:p>
            <a:pPr marL="457200" lvl="0" indent="-317500" algn="l" rtl="0">
              <a:spcBef>
                <a:spcPts val="0"/>
              </a:spcBef>
              <a:spcAft>
                <a:spcPts val="0"/>
              </a:spcAft>
              <a:buSzPts val="1400"/>
              <a:buFont typeface="Ubuntu Light"/>
              <a:buAutoNum type="arabicParenR"/>
            </a:pPr>
            <a:r>
              <a:rPr lang="es">
                <a:latin typeface="Ubuntu Light"/>
                <a:ea typeface="Ubuntu Light"/>
                <a:cs typeface="Ubuntu Light"/>
                <a:sym typeface="Ubuntu Light"/>
              </a:rPr>
              <a:t>Improper spray targeting</a:t>
            </a:r>
            <a:endParaRPr>
              <a:latin typeface="Ubuntu Light"/>
              <a:ea typeface="Ubuntu Light"/>
              <a:cs typeface="Ubuntu Light"/>
              <a:sym typeface="Ubuntu Light"/>
            </a:endParaRPr>
          </a:p>
          <a:p>
            <a:pPr marL="457200" lvl="0" indent="-317500" algn="l" rtl="0">
              <a:spcBef>
                <a:spcPts val="0"/>
              </a:spcBef>
              <a:spcAft>
                <a:spcPts val="0"/>
              </a:spcAft>
              <a:buSzPts val="1400"/>
              <a:buFont typeface="Ubuntu Light"/>
              <a:buAutoNum type="arabicParenR"/>
            </a:pPr>
            <a:r>
              <a:rPr lang="es">
                <a:latin typeface="Ubuntu Light"/>
                <a:ea typeface="Ubuntu Light"/>
                <a:cs typeface="Ubuntu Light"/>
                <a:sym typeface="Ubuntu Light"/>
              </a:rPr>
              <a:t>Incorrect timing of sprays (proactive vs reactive)</a:t>
            </a:r>
            <a:endParaRPr>
              <a:latin typeface="Ubuntu Light"/>
              <a:ea typeface="Ubuntu Light"/>
              <a:cs typeface="Ubuntu Light"/>
              <a:sym typeface="Ubuntu Light"/>
            </a:endParaRPr>
          </a:p>
          <a:p>
            <a:pPr marL="0" lvl="0" indent="0" algn="l" rtl="0">
              <a:spcBef>
                <a:spcPts val="0"/>
              </a:spcBef>
              <a:spcAft>
                <a:spcPts val="0"/>
              </a:spcAft>
              <a:buNone/>
            </a:pPr>
            <a:endParaRPr>
              <a:latin typeface="Ubuntu Light"/>
              <a:ea typeface="Ubuntu Light"/>
              <a:cs typeface="Ubuntu Light"/>
              <a:sym typeface="Ubuntu Light"/>
            </a:endParaRPr>
          </a:p>
          <a:p>
            <a:pPr marL="0" lvl="0" indent="0" algn="l" rtl="0">
              <a:spcBef>
                <a:spcPts val="0"/>
              </a:spcBef>
              <a:spcAft>
                <a:spcPts val="0"/>
              </a:spcAft>
              <a:buNone/>
            </a:pPr>
            <a:r>
              <a:rPr lang="es" b="1">
                <a:latin typeface="Ubuntu"/>
                <a:ea typeface="Ubuntu"/>
                <a:cs typeface="Ubuntu"/>
                <a:sym typeface="Ubuntu"/>
              </a:rPr>
              <a:t>To be explored further upon model evaluation</a:t>
            </a:r>
            <a:endParaRPr b="1">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a:t>Only </a:t>
            </a:r>
            <a:r>
              <a:rPr lang="es"/>
              <a:t>2</a:t>
            </a:r>
            <a:r>
              <a:rPr lang="es" sz="2400"/>
              <a:t> out of 6 species sampled carry the virus</a:t>
            </a:r>
            <a:endParaRPr sz="2400">
              <a:solidFill>
                <a:srgbClr val="434343"/>
              </a:solidFill>
            </a:endParaRPr>
          </a:p>
        </p:txBody>
      </p:sp>
      <p:sp>
        <p:nvSpPr>
          <p:cNvPr id="298" name="Google Shape;298;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solidFill>
                  <a:srgbClr val="FFFFFF"/>
                </a:solidFill>
              </a:rPr>
              <a:t>12</a:t>
            </a:fld>
            <a:endParaRPr>
              <a:solidFill>
                <a:srgbClr val="FFFFFF"/>
              </a:solidFill>
            </a:endParaRPr>
          </a:p>
        </p:txBody>
      </p:sp>
      <p:pic>
        <p:nvPicPr>
          <p:cNvPr id="299" name="Google Shape;299;p38"/>
          <p:cNvPicPr preferRelativeResize="0"/>
          <p:nvPr/>
        </p:nvPicPr>
        <p:blipFill>
          <a:blip r:embed="rId3">
            <a:alphaModFix/>
          </a:blip>
          <a:stretch>
            <a:fillRect/>
          </a:stretch>
        </p:blipFill>
        <p:spPr>
          <a:xfrm>
            <a:off x="1508200" y="1140800"/>
            <a:ext cx="5765876" cy="347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WNV seems to follow a pattern with spikes mid-year</a:t>
            </a:r>
            <a:endParaRPr b="1"/>
          </a:p>
        </p:txBody>
      </p:sp>
      <p:sp>
        <p:nvSpPr>
          <p:cNvPr id="305" name="Google Shape;305;p3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13</a:t>
            </a:fld>
            <a:endParaRPr>
              <a:solidFill>
                <a:srgbClr val="B7B7B7"/>
              </a:solidFill>
            </a:endParaRPr>
          </a:p>
        </p:txBody>
      </p:sp>
      <p:sp>
        <p:nvSpPr>
          <p:cNvPr id="306" name="Google Shape;306;p39"/>
          <p:cNvSpPr txBox="1">
            <a:spLocks noGrp="1"/>
          </p:cNvSpPr>
          <p:nvPr>
            <p:ph type="subTitle" idx="2"/>
          </p:nvPr>
        </p:nvSpPr>
        <p:spPr>
          <a:xfrm>
            <a:off x="5079300" y="436750"/>
            <a:ext cx="3606600" cy="259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666666"/>
              </a:buClr>
              <a:buSzPts val="1400"/>
              <a:buChar char="●"/>
            </a:pPr>
            <a:r>
              <a:rPr lang="es">
                <a:solidFill>
                  <a:srgbClr val="666666"/>
                </a:solidFill>
              </a:rPr>
              <a:t>The presence of WNV in mosquitoes spikes in August.</a:t>
            </a:r>
            <a:br>
              <a:rPr lang="es">
                <a:solidFill>
                  <a:srgbClr val="666666"/>
                </a:solidFill>
              </a:rPr>
            </a:br>
            <a:endParaRPr>
              <a:solidFill>
                <a:srgbClr val="666666"/>
              </a:solidFill>
            </a:endParaRPr>
          </a:p>
          <a:p>
            <a:pPr marL="457200" lvl="0" indent="-317500" algn="l" rtl="0">
              <a:lnSpc>
                <a:spcPct val="100000"/>
              </a:lnSpc>
              <a:spcBef>
                <a:spcPts val="0"/>
              </a:spcBef>
              <a:spcAft>
                <a:spcPts val="0"/>
              </a:spcAft>
              <a:buClr>
                <a:srgbClr val="666666"/>
              </a:buClr>
              <a:buSzPts val="1400"/>
              <a:buChar char="●"/>
            </a:pPr>
            <a:r>
              <a:rPr lang="es">
                <a:solidFill>
                  <a:srgbClr val="666666"/>
                </a:solidFill>
              </a:rPr>
              <a:t>2013 stands out with the highest number of WNV incidences </a:t>
            </a:r>
            <a:endParaRPr>
              <a:solidFill>
                <a:srgbClr val="666666"/>
              </a:solidFill>
            </a:endParaRPr>
          </a:p>
          <a:p>
            <a:pPr marL="914400" lvl="1" indent="-317500" algn="l" rtl="0">
              <a:lnSpc>
                <a:spcPct val="100000"/>
              </a:lnSpc>
              <a:spcBef>
                <a:spcPts val="0"/>
              </a:spcBef>
              <a:spcAft>
                <a:spcPts val="0"/>
              </a:spcAft>
              <a:buClr>
                <a:srgbClr val="666666"/>
              </a:buClr>
              <a:buSzPts val="1400"/>
              <a:buChar char="○"/>
            </a:pPr>
            <a:r>
              <a:rPr lang="es">
                <a:solidFill>
                  <a:srgbClr val="666666"/>
                </a:solidFill>
              </a:rPr>
              <a:t>Simply a coincidence that Chicago went through a large heat wave* in 2013?</a:t>
            </a:r>
            <a:br>
              <a:rPr lang="es">
                <a:solidFill>
                  <a:srgbClr val="666666"/>
                </a:solidFill>
              </a:rPr>
            </a:br>
            <a:endParaRPr>
              <a:solidFill>
                <a:srgbClr val="666666"/>
              </a:solidFill>
            </a:endParaRPr>
          </a:p>
          <a:p>
            <a:pPr marL="457200" lvl="0" indent="-317500" algn="l" rtl="0">
              <a:lnSpc>
                <a:spcPct val="100000"/>
              </a:lnSpc>
              <a:spcBef>
                <a:spcPts val="0"/>
              </a:spcBef>
              <a:spcAft>
                <a:spcPts val="0"/>
              </a:spcAft>
              <a:buClr>
                <a:srgbClr val="666666"/>
              </a:buClr>
              <a:buSzPts val="1400"/>
              <a:buChar char="●"/>
            </a:pPr>
            <a:r>
              <a:rPr lang="es">
                <a:solidFill>
                  <a:srgbClr val="666666"/>
                </a:solidFill>
              </a:rPr>
              <a:t>2009 has the lowest number of WNV cases - probably due to the temperature, as it ranked the 30th coldest August on record.</a:t>
            </a:r>
            <a:br>
              <a:rPr lang="es">
                <a:solidFill>
                  <a:srgbClr val="666666"/>
                </a:solidFill>
              </a:rPr>
            </a:br>
            <a:endParaRPr>
              <a:solidFill>
                <a:srgbClr val="666666"/>
              </a:solidFill>
            </a:endParaRPr>
          </a:p>
          <a:p>
            <a:pPr marL="457200" lvl="0" indent="-317500" algn="l" rtl="0">
              <a:lnSpc>
                <a:spcPct val="100000"/>
              </a:lnSpc>
              <a:spcBef>
                <a:spcPts val="0"/>
              </a:spcBef>
              <a:spcAft>
                <a:spcPts val="0"/>
              </a:spcAft>
              <a:buClr>
                <a:srgbClr val="666666"/>
              </a:buClr>
              <a:buSzPts val="1400"/>
              <a:buChar char="●"/>
            </a:pPr>
            <a:r>
              <a:rPr lang="es">
                <a:solidFill>
                  <a:srgbClr val="666666"/>
                </a:solidFill>
              </a:rPr>
              <a:t>Ultimately, the higher number points to an increase in temperature during the July - September period.</a:t>
            </a:r>
            <a:endParaRPr>
              <a:solidFill>
                <a:srgbClr val="666666"/>
              </a:solidFill>
            </a:endParaRPr>
          </a:p>
          <a:p>
            <a:pPr marL="914400" lvl="1" indent="-317500" algn="l" rtl="0">
              <a:lnSpc>
                <a:spcPct val="100000"/>
              </a:lnSpc>
              <a:spcBef>
                <a:spcPts val="0"/>
              </a:spcBef>
              <a:spcAft>
                <a:spcPts val="0"/>
              </a:spcAft>
              <a:buClr>
                <a:srgbClr val="666666"/>
              </a:buClr>
              <a:buSzPts val="1400"/>
              <a:buChar char="○"/>
            </a:pPr>
            <a:r>
              <a:rPr lang="es">
                <a:solidFill>
                  <a:srgbClr val="666666"/>
                </a:solidFill>
              </a:rPr>
              <a:t>Positively correlated to temperature</a:t>
            </a:r>
            <a:endParaRPr>
              <a:solidFill>
                <a:srgbClr val="666666"/>
              </a:solidFill>
            </a:endParaRPr>
          </a:p>
        </p:txBody>
      </p:sp>
      <p:pic>
        <p:nvPicPr>
          <p:cNvPr id="307" name="Google Shape;307;p39"/>
          <p:cNvPicPr preferRelativeResize="0"/>
          <p:nvPr/>
        </p:nvPicPr>
        <p:blipFill>
          <a:blip r:embed="rId3">
            <a:alphaModFix/>
          </a:blip>
          <a:stretch>
            <a:fillRect/>
          </a:stretch>
        </p:blipFill>
        <p:spPr>
          <a:xfrm>
            <a:off x="152400" y="2024876"/>
            <a:ext cx="4280901" cy="2724200"/>
          </a:xfrm>
          <a:prstGeom prst="rect">
            <a:avLst/>
          </a:prstGeom>
          <a:noFill/>
          <a:ln>
            <a:noFill/>
          </a:ln>
        </p:spPr>
      </p:pic>
      <p:sp>
        <p:nvSpPr>
          <p:cNvPr id="308" name="Google Shape;308;p39"/>
          <p:cNvSpPr txBox="1"/>
          <p:nvPr/>
        </p:nvSpPr>
        <p:spPr>
          <a:xfrm>
            <a:off x="4971450" y="4453150"/>
            <a:ext cx="38223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700"/>
              <a:t>*Source: </a:t>
            </a:r>
            <a:r>
              <a:rPr lang="es" sz="700" u="sng">
                <a:solidFill>
                  <a:schemeClr val="hlink"/>
                </a:solidFill>
                <a:hlinkClick r:id="rId4"/>
              </a:rPr>
              <a:t>https://www.chicagotribune.com/news/breaking/ct-heat-wave-chicago-met-20160719-story.html</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0"/>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August appears to be the month with highest incidence of WNV</a:t>
            </a:r>
            <a:endParaRPr b="1"/>
          </a:p>
        </p:txBody>
      </p:sp>
      <p:sp>
        <p:nvSpPr>
          <p:cNvPr id="314" name="Google Shape;314;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14</a:t>
            </a:fld>
            <a:endParaRPr>
              <a:solidFill>
                <a:srgbClr val="B7B7B7"/>
              </a:solidFill>
            </a:endParaRPr>
          </a:p>
        </p:txBody>
      </p:sp>
      <p:sp>
        <p:nvSpPr>
          <p:cNvPr id="315" name="Google Shape;315;p40"/>
          <p:cNvSpPr txBox="1">
            <a:spLocks noGrp="1"/>
          </p:cNvSpPr>
          <p:nvPr>
            <p:ph type="subTitle" idx="2"/>
          </p:nvPr>
        </p:nvSpPr>
        <p:spPr>
          <a:xfrm>
            <a:off x="5079304" y="907950"/>
            <a:ext cx="3606600" cy="19419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666666"/>
              </a:buClr>
              <a:buSzPts val="1400"/>
              <a:buChar char="●"/>
            </a:pPr>
            <a:r>
              <a:rPr lang="es">
                <a:solidFill>
                  <a:srgbClr val="666666"/>
                </a:solidFill>
              </a:rPr>
              <a:t>Not surprising that the presence of WNV in mosquitoes is the highest in August.</a:t>
            </a:r>
            <a:br>
              <a:rPr lang="es">
                <a:solidFill>
                  <a:srgbClr val="666666"/>
                </a:solidFill>
              </a:rPr>
            </a:br>
            <a:endParaRPr>
              <a:solidFill>
                <a:srgbClr val="666666"/>
              </a:solidFill>
            </a:endParaRPr>
          </a:p>
          <a:p>
            <a:pPr marL="457200" lvl="0" indent="-317500" algn="l" rtl="0">
              <a:lnSpc>
                <a:spcPct val="100000"/>
              </a:lnSpc>
              <a:spcBef>
                <a:spcPts val="0"/>
              </a:spcBef>
              <a:spcAft>
                <a:spcPts val="0"/>
              </a:spcAft>
              <a:buClr>
                <a:srgbClr val="666666"/>
              </a:buClr>
              <a:buSzPts val="1400"/>
              <a:buChar char="●"/>
            </a:pPr>
            <a:r>
              <a:rPr lang="es">
                <a:solidFill>
                  <a:srgbClr val="666666"/>
                </a:solidFill>
              </a:rPr>
              <a:t>June and July are the peculiar months as the presence of WNV are disproportionate to the number of </a:t>
            </a:r>
            <a:br>
              <a:rPr lang="es">
                <a:solidFill>
                  <a:srgbClr val="666666"/>
                </a:solidFill>
              </a:rPr>
            </a:br>
            <a:r>
              <a:rPr lang="es">
                <a:solidFill>
                  <a:srgbClr val="666666"/>
                </a:solidFill>
              </a:rPr>
              <a:t>mosquitoes present.</a:t>
            </a:r>
            <a:endParaRPr>
              <a:solidFill>
                <a:srgbClr val="666666"/>
              </a:solidFill>
            </a:endParaRPr>
          </a:p>
          <a:p>
            <a:pPr marL="914400" lvl="1" indent="-317500" algn="l" rtl="0">
              <a:lnSpc>
                <a:spcPct val="100000"/>
              </a:lnSpc>
              <a:spcBef>
                <a:spcPts val="0"/>
              </a:spcBef>
              <a:spcAft>
                <a:spcPts val="0"/>
              </a:spcAft>
              <a:buClr>
                <a:srgbClr val="666666"/>
              </a:buClr>
              <a:buSzPts val="1400"/>
              <a:buChar char="○"/>
            </a:pPr>
            <a:r>
              <a:rPr lang="es">
                <a:solidFill>
                  <a:srgbClr val="666666"/>
                </a:solidFill>
              </a:rPr>
              <a:t>Existence of external factors ( </a:t>
            </a:r>
            <a:br>
              <a:rPr lang="es">
                <a:solidFill>
                  <a:srgbClr val="666666"/>
                </a:solidFill>
              </a:rPr>
            </a:br>
            <a:r>
              <a:rPr lang="es">
                <a:solidFill>
                  <a:srgbClr val="666666"/>
                </a:solidFill>
              </a:rPr>
              <a:t>birds migration pattern in </a:t>
            </a:r>
            <a:br>
              <a:rPr lang="es">
                <a:solidFill>
                  <a:srgbClr val="666666"/>
                </a:solidFill>
              </a:rPr>
            </a:br>
            <a:r>
              <a:rPr lang="es">
                <a:solidFill>
                  <a:srgbClr val="666666"/>
                </a:solidFill>
              </a:rPr>
              <a:t>North America*)?</a:t>
            </a:r>
            <a:endParaRPr>
              <a:solidFill>
                <a:srgbClr val="666666"/>
              </a:solidFill>
            </a:endParaRPr>
          </a:p>
          <a:p>
            <a:pPr marL="914400" lvl="1" indent="-317500" algn="l" rtl="0">
              <a:lnSpc>
                <a:spcPct val="100000"/>
              </a:lnSpc>
              <a:spcBef>
                <a:spcPts val="0"/>
              </a:spcBef>
              <a:spcAft>
                <a:spcPts val="0"/>
              </a:spcAft>
              <a:buClr>
                <a:srgbClr val="666666"/>
              </a:buClr>
              <a:buSzPts val="1400"/>
              <a:buChar char="○"/>
            </a:pPr>
            <a:r>
              <a:rPr lang="es">
                <a:solidFill>
                  <a:srgbClr val="666666"/>
                </a:solidFill>
              </a:rPr>
              <a:t>Lag period of a month for mosquitoes to interact with virus. (incubation period)?</a:t>
            </a:r>
            <a:endParaRPr>
              <a:solidFill>
                <a:srgbClr val="666666"/>
              </a:solidFill>
            </a:endParaRPr>
          </a:p>
        </p:txBody>
      </p:sp>
      <p:pic>
        <p:nvPicPr>
          <p:cNvPr id="316" name="Google Shape;316;p40"/>
          <p:cNvPicPr preferRelativeResize="0"/>
          <p:nvPr/>
        </p:nvPicPr>
        <p:blipFill rotWithShape="1">
          <a:blip r:embed="rId3">
            <a:alphaModFix/>
          </a:blip>
          <a:srcRect t="6235"/>
          <a:stretch/>
        </p:blipFill>
        <p:spPr>
          <a:xfrm>
            <a:off x="626063" y="1772225"/>
            <a:ext cx="3416675" cy="3074523"/>
          </a:xfrm>
          <a:prstGeom prst="rect">
            <a:avLst/>
          </a:prstGeom>
          <a:noFill/>
          <a:ln>
            <a:noFill/>
          </a:ln>
        </p:spPr>
      </p:pic>
      <p:sp>
        <p:nvSpPr>
          <p:cNvPr id="317" name="Google Shape;317;p40"/>
          <p:cNvSpPr txBox="1"/>
          <p:nvPr/>
        </p:nvSpPr>
        <p:spPr>
          <a:xfrm>
            <a:off x="4971450" y="4749900"/>
            <a:ext cx="38223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700"/>
              <a:t>*Source: </a:t>
            </a:r>
            <a:endParaRPr sz="700"/>
          </a:p>
          <a:p>
            <a:pPr marL="0" lvl="0" indent="0" algn="ctr" rtl="0">
              <a:spcBef>
                <a:spcPts val="0"/>
              </a:spcBef>
              <a:spcAft>
                <a:spcPts val="0"/>
              </a:spcAft>
              <a:buNone/>
            </a:pPr>
            <a:r>
              <a:rPr lang="es" sz="700" u="sng">
                <a:solidFill>
                  <a:schemeClr val="hlink"/>
                </a:solidFill>
                <a:hlinkClick r:id="rId4"/>
              </a:rPr>
              <a:t>https://www.nationalgeographic.com/magazine/2018/03/bird-migration-interactive-maps/</a:t>
            </a:r>
            <a:r>
              <a:rPr lang="es" sz="700"/>
              <a:t> </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1"/>
          <p:cNvSpPr txBox="1">
            <a:spLocks noGrp="1"/>
          </p:cNvSpPr>
          <p:nvPr>
            <p:ph type="title"/>
          </p:nvPr>
        </p:nvSpPr>
        <p:spPr>
          <a:xfrm>
            <a:off x="762900" y="8690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There is a positive relationship between WNV and humidity/ temperature</a:t>
            </a:r>
            <a:endParaRPr b="1"/>
          </a:p>
        </p:txBody>
      </p:sp>
      <p:sp>
        <p:nvSpPr>
          <p:cNvPr id="323" name="Google Shape;323;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solidFill>
                  <a:srgbClr val="FFFFFF"/>
                </a:solidFill>
              </a:rPr>
              <a:t>15</a:t>
            </a:fld>
            <a:endParaRPr>
              <a:solidFill>
                <a:srgbClr val="FFFFFF"/>
              </a:solidFill>
            </a:endParaRPr>
          </a:p>
        </p:txBody>
      </p:sp>
      <p:pic>
        <p:nvPicPr>
          <p:cNvPr id="324" name="Google Shape;324;p41"/>
          <p:cNvPicPr preferRelativeResize="0"/>
          <p:nvPr/>
        </p:nvPicPr>
        <p:blipFill>
          <a:blip r:embed="rId3">
            <a:alphaModFix/>
          </a:blip>
          <a:stretch>
            <a:fillRect/>
          </a:stretch>
        </p:blipFill>
        <p:spPr>
          <a:xfrm>
            <a:off x="593600" y="1382885"/>
            <a:ext cx="3615326" cy="3280339"/>
          </a:xfrm>
          <a:prstGeom prst="rect">
            <a:avLst/>
          </a:prstGeom>
          <a:noFill/>
          <a:ln>
            <a:noFill/>
          </a:ln>
        </p:spPr>
      </p:pic>
      <p:pic>
        <p:nvPicPr>
          <p:cNvPr id="325" name="Google Shape;325;p41"/>
          <p:cNvPicPr preferRelativeResize="0"/>
          <p:nvPr/>
        </p:nvPicPr>
        <p:blipFill>
          <a:blip r:embed="rId4">
            <a:alphaModFix/>
          </a:blip>
          <a:stretch>
            <a:fillRect/>
          </a:stretch>
        </p:blipFill>
        <p:spPr>
          <a:xfrm>
            <a:off x="4592701" y="1395833"/>
            <a:ext cx="3615325" cy="325441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base">
                                        <p:cTn id="7" dur="500"/>
                                        <p:tgtEl>
                                          <p:spTgt spid="32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 calcmode="lin" valueType="num">
                                      <p:cBhvr additive="base">
                                        <p:cTn id="12" dur="500"/>
                                        <p:tgtEl>
                                          <p:spTgt spid="3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3"/>
          <p:cNvSpPr txBox="1">
            <a:spLocks noGrp="1"/>
          </p:cNvSpPr>
          <p:nvPr>
            <p:ph type="title"/>
          </p:nvPr>
        </p:nvSpPr>
        <p:spPr>
          <a:xfrm>
            <a:off x="4598900" y="1491800"/>
            <a:ext cx="3593700" cy="12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a:solidFill>
                  <a:srgbClr val="434343"/>
                </a:solidFill>
              </a:rPr>
              <a:t>Data Modelling</a:t>
            </a:r>
            <a:endParaRPr>
              <a:solidFill>
                <a:srgbClr val="434343"/>
              </a:solidFill>
            </a:endParaRPr>
          </a:p>
        </p:txBody>
      </p:sp>
      <p:sp>
        <p:nvSpPr>
          <p:cNvPr id="339" name="Google Shape;339;p43"/>
          <p:cNvSpPr txBox="1">
            <a:spLocks noGrp="1"/>
          </p:cNvSpPr>
          <p:nvPr>
            <p:ph type="subTitle" idx="1"/>
          </p:nvPr>
        </p:nvSpPr>
        <p:spPr>
          <a:xfrm>
            <a:off x="4598900" y="2968192"/>
            <a:ext cx="29208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Steps and findings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Machine learning workflow</a:t>
            </a:r>
            <a:endParaRPr/>
          </a:p>
        </p:txBody>
      </p:sp>
      <p:grpSp>
        <p:nvGrpSpPr>
          <p:cNvPr id="345" name="Google Shape;345;p44"/>
          <p:cNvGrpSpPr/>
          <p:nvPr/>
        </p:nvGrpSpPr>
        <p:grpSpPr>
          <a:xfrm>
            <a:off x="4513729" y="1864926"/>
            <a:ext cx="2480144" cy="1728853"/>
            <a:chOff x="4526679" y="1857800"/>
            <a:chExt cx="2480144" cy="1728853"/>
          </a:xfrm>
        </p:grpSpPr>
        <p:sp>
          <p:nvSpPr>
            <p:cNvPr id="346" name="Google Shape;346;p44"/>
            <p:cNvSpPr/>
            <p:nvPr/>
          </p:nvSpPr>
          <p:spPr>
            <a:xfrm>
              <a:off x="4849302" y="3079475"/>
              <a:ext cx="1958400" cy="1335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44"/>
            <p:cNvGrpSpPr/>
            <p:nvPr/>
          </p:nvGrpSpPr>
          <p:grpSpPr>
            <a:xfrm>
              <a:off x="4526679" y="1857800"/>
              <a:ext cx="2480144" cy="1728853"/>
              <a:chOff x="4526679" y="1857800"/>
              <a:chExt cx="2480144" cy="1728853"/>
            </a:xfrm>
          </p:grpSpPr>
          <p:grpSp>
            <p:nvGrpSpPr>
              <p:cNvPr id="348" name="Google Shape;348;p44"/>
              <p:cNvGrpSpPr/>
              <p:nvPr/>
            </p:nvGrpSpPr>
            <p:grpSpPr>
              <a:xfrm>
                <a:off x="4808316" y="2800065"/>
                <a:ext cx="92400" cy="411825"/>
                <a:chOff x="845575" y="2563700"/>
                <a:chExt cx="92400" cy="411825"/>
              </a:xfrm>
            </p:grpSpPr>
            <p:cxnSp>
              <p:nvCxnSpPr>
                <p:cNvPr id="349" name="Google Shape;349;p44"/>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50" name="Google Shape;350;p44"/>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44"/>
              <p:cNvSpPr txBox="1"/>
              <p:nvPr/>
            </p:nvSpPr>
            <p:spPr>
              <a:xfrm>
                <a:off x="4526679" y="3215253"/>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 sz="1200" b="1">
                    <a:latin typeface="Roboto"/>
                    <a:ea typeface="Roboto"/>
                    <a:cs typeface="Roboto"/>
                    <a:sym typeface="Roboto"/>
                  </a:rPr>
                  <a:t>Step 3</a:t>
                </a:r>
                <a:endParaRPr sz="1200" b="1">
                  <a:latin typeface="Roboto"/>
                  <a:ea typeface="Roboto"/>
                  <a:cs typeface="Roboto"/>
                  <a:sym typeface="Roboto"/>
                </a:endParaRPr>
              </a:p>
            </p:txBody>
          </p:sp>
          <p:sp>
            <p:nvSpPr>
              <p:cNvPr id="352" name="Google Shape;352;p44"/>
              <p:cNvSpPr txBox="1"/>
              <p:nvPr/>
            </p:nvSpPr>
            <p:spPr>
              <a:xfrm>
                <a:off x="4753223" y="1857800"/>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800" b="1">
                    <a:latin typeface="Roboto"/>
                    <a:ea typeface="Roboto"/>
                    <a:cs typeface="Roboto"/>
                    <a:sym typeface="Roboto"/>
                  </a:rPr>
                  <a:t>Balancing the data</a:t>
                </a: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es" sz="800">
                    <a:latin typeface="Roboto"/>
                    <a:ea typeface="Roboto"/>
                    <a:cs typeface="Roboto"/>
                    <a:sym typeface="Roboto"/>
                  </a:rPr>
                  <a:t>Using SMOTE to address the class imbalance within our target variable</a:t>
                </a:r>
                <a:endParaRPr sz="800" b="1">
                  <a:latin typeface="Roboto"/>
                  <a:ea typeface="Roboto"/>
                  <a:cs typeface="Roboto"/>
                  <a:sym typeface="Roboto"/>
                </a:endParaRPr>
              </a:p>
            </p:txBody>
          </p:sp>
        </p:grpSp>
      </p:grpSp>
      <p:grpSp>
        <p:nvGrpSpPr>
          <p:cNvPr id="353" name="Google Shape;353;p44"/>
          <p:cNvGrpSpPr/>
          <p:nvPr/>
        </p:nvGrpSpPr>
        <p:grpSpPr>
          <a:xfrm>
            <a:off x="6422627" y="2709725"/>
            <a:ext cx="2239217" cy="1735657"/>
            <a:chOff x="6435821" y="2702592"/>
            <a:chExt cx="2721129" cy="1735657"/>
          </a:xfrm>
        </p:grpSpPr>
        <p:sp>
          <p:nvSpPr>
            <p:cNvPr id="354" name="Google Shape;354;p44"/>
            <p:cNvSpPr/>
            <p:nvPr/>
          </p:nvSpPr>
          <p:spPr>
            <a:xfrm>
              <a:off x="6807650" y="3079475"/>
              <a:ext cx="2349300" cy="133500"/>
            </a:xfrm>
            <a:prstGeom prst="rect">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44"/>
            <p:cNvGrpSpPr/>
            <p:nvPr/>
          </p:nvGrpSpPr>
          <p:grpSpPr>
            <a:xfrm>
              <a:off x="6435821" y="2702592"/>
              <a:ext cx="2282454" cy="1735657"/>
              <a:chOff x="6435821" y="2702592"/>
              <a:chExt cx="2282454" cy="1735657"/>
            </a:xfrm>
          </p:grpSpPr>
          <p:grpSp>
            <p:nvGrpSpPr>
              <p:cNvPr id="356" name="Google Shape;356;p44"/>
              <p:cNvGrpSpPr/>
              <p:nvPr/>
            </p:nvGrpSpPr>
            <p:grpSpPr>
              <a:xfrm rot="10800000">
                <a:off x="6760035" y="3079467"/>
                <a:ext cx="92400" cy="411825"/>
                <a:chOff x="2070100" y="2563700"/>
                <a:chExt cx="92400" cy="411825"/>
              </a:xfrm>
            </p:grpSpPr>
            <p:cxnSp>
              <p:nvCxnSpPr>
                <p:cNvPr id="357" name="Google Shape;357;p44"/>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58" name="Google Shape;358;p44"/>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44"/>
              <p:cNvSpPr txBox="1"/>
              <p:nvPr/>
            </p:nvSpPr>
            <p:spPr>
              <a:xfrm>
                <a:off x="6435821" y="2702592"/>
                <a:ext cx="943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 sz="1200" b="1">
                    <a:latin typeface="Roboto"/>
                    <a:ea typeface="Roboto"/>
                    <a:cs typeface="Roboto"/>
                    <a:sym typeface="Roboto"/>
                  </a:rPr>
                  <a:t>Step 4</a:t>
                </a:r>
                <a:endParaRPr sz="1200" b="1">
                  <a:latin typeface="Roboto"/>
                  <a:ea typeface="Roboto"/>
                  <a:cs typeface="Roboto"/>
                  <a:sym typeface="Roboto"/>
                </a:endParaRPr>
              </a:p>
            </p:txBody>
          </p:sp>
          <p:sp>
            <p:nvSpPr>
              <p:cNvPr id="360" name="Google Shape;360;p44"/>
              <p:cNvSpPr txBox="1"/>
              <p:nvPr/>
            </p:nvSpPr>
            <p:spPr>
              <a:xfrm>
                <a:off x="6676775" y="3494449"/>
                <a:ext cx="20415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800" b="1">
                    <a:latin typeface="Roboto"/>
                    <a:ea typeface="Roboto"/>
                    <a:cs typeface="Roboto"/>
                    <a:sym typeface="Roboto"/>
                  </a:rPr>
                  <a:t>Final Models</a:t>
                </a: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es" sz="800">
                    <a:latin typeface="Roboto"/>
                    <a:ea typeface="Roboto"/>
                    <a:cs typeface="Roboto"/>
                    <a:sym typeface="Roboto"/>
                  </a:rPr>
                  <a:t>Hyperparameter tuning and identifying the top performing model based on AOC-RUC curve</a:t>
                </a:r>
                <a:endParaRPr sz="800" b="1">
                  <a:latin typeface="Roboto"/>
                  <a:ea typeface="Roboto"/>
                  <a:cs typeface="Roboto"/>
                  <a:sym typeface="Roboto"/>
                </a:endParaRPr>
              </a:p>
            </p:txBody>
          </p:sp>
        </p:grpSp>
      </p:grpSp>
      <p:grpSp>
        <p:nvGrpSpPr>
          <p:cNvPr id="361" name="Google Shape;361;p44"/>
          <p:cNvGrpSpPr/>
          <p:nvPr/>
        </p:nvGrpSpPr>
        <p:grpSpPr>
          <a:xfrm>
            <a:off x="483041" y="1864926"/>
            <a:ext cx="2580731" cy="1728863"/>
            <a:chOff x="495991" y="1857800"/>
            <a:chExt cx="2580731" cy="1728863"/>
          </a:xfrm>
        </p:grpSpPr>
        <p:sp>
          <p:nvSpPr>
            <p:cNvPr id="362" name="Google Shape;362;p44"/>
            <p:cNvSpPr/>
            <p:nvPr/>
          </p:nvSpPr>
          <p:spPr>
            <a:xfrm>
              <a:off x="932600" y="3079475"/>
              <a:ext cx="1958400" cy="1335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44"/>
            <p:cNvGrpSpPr/>
            <p:nvPr/>
          </p:nvGrpSpPr>
          <p:grpSpPr>
            <a:xfrm>
              <a:off x="495991" y="1857800"/>
              <a:ext cx="2580731" cy="1728863"/>
              <a:chOff x="495991" y="1857800"/>
              <a:chExt cx="2580731" cy="1728863"/>
            </a:xfrm>
          </p:grpSpPr>
          <p:sp>
            <p:nvSpPr>
              <p:cNvPr id="364" name="Google Shape;364;p44"/>
              <p:cNvSpPr txBox="1"/>
              <p:nvPr/>
            </p:nvSpPr>
            <p:spPr>
              <a:xfrm>
                <a:off x="495991" y="3215263"/>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 sz="1200" b="1">
                    <a:latin typeface="Roboto"/>
                    <a:ea typeface="Roboto"/>
                    <a:cs typeface="Roboto"/>
                    <a:sym typeface="Roboto"/>
                  </a:rPr>
                  <a:t>Step 1</a:t>
                </a:r>
                <a:endParaRPr sz="1200" b="1">
                  <a:latin typeface="Roboto"/>
                  <a:ea typeface="Roboto"/>
                  <a:cs typeface="Roboto"/>
                  <a:sym typeface="Roboto"/>
                </a:endParaRPr>
              </a:p>
            </p:txBody>
          </p:sp>
          <p:grpSp>
            <p:nvGrpSpPr>
              <p:cNvPr id="365" name="Google Shape;365;p44"/>
              <p:cNvGrpSpPr/>
              <p:nvPr/>
            </p:nvGrpSpPr>
            <p:grpSpPr>
              <a:xfrm>
                <a:off x="881025" y="2800065"/>
                <a:ext cx="92400" cy="411825"/>
                <a:chOff x="845575" y="2563700"/>
                <a:chExt cx="92400" cy="411825"/>
              </a:xfrm>
            </p:grpSpPr>
            <p:cxnSp>
              <p:nvCxnSpPr>
                <p:cNvPr id="366" name="Google Shape;366;p44"/>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67" name="Google Shape;367;p44"/>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44"/>
              <p:cNvSpPr txBox="1"/>
              <p:nvPr/>
            </p:nvSpPr>
            <p:spPr>
              <a:xfrm>
                <a:off x="823122" y="1857800"/>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800" b="1">
                    <a:latin typeface="Roboto"/>
                    <a:ea typeface="Roboto"/>
                    <a:cs typeface="Roboto"/>
                    <a:sym typeface="Roboto"/>
                  </a:rPr>
                  <a:t>Prepare Data</a:t>
                </a: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es" sz="800">
                    <a:latin typeface="Roboto"/>
                    <a:ea typeface="Roboto"/>
                    <a:cs typeface="Roboto"/>
                    <a:sym typeface="Roboto"/>
                  </a:rPr>
                  <a:t>Feature engineering, train test split. Benchmark and baseline models.</a:t>
                </a:r>
                <a:endParaRPr sz="800">
                  <a:latin typeface="Roboto"/>
                  <a:ea typeface="Roboto"/>
                  <a:cs typeface="Roboto"/>
                  <a:sym typeface="Roboto"/>
                </a:endParaRPr>
              </a:p>
            </p:txBody>
          </p:sp>
        </p:grpSp>
      </p:grpSp>
      <p:grpSp>
        <p:nvGrpSpPr>
          <p:cNvPr id="369" name="Google Shape;369;p44"/>
          <p:cNvGrpSpPr/>
          <p:nvPr/>
        </p:nvGrpSpPr>
        <p:grpSpPr>
          <a:xfrm>
            <a:off x="2512645" y="2709722"/>
            <a:ext cx="2501355" cy="1735654"/>
            <a:chOff x="2525595" y="2702596"/>
            <a:chExt cx="2501355" cy="1735654"/>
          </a:xfrm>
        </p:grpSpPr>
        <p:sp>
          <p:nvSpPr>
            <p:cNvPr id="370" name="Google Shape;370;p44"/>
            <p:cNvSpPr/>
            <p:nvPr/>
          </p:nvSpPr>
          <p:spPr>
            <a:xfrm>
              <a:off x="2890952" y="3079475"/>
              <a:ext cx="1958400" cy="133500"/>
            </a:xfrm>
            <a:prstGeom prst="rect">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44"/>
            <p:cNvGrpSpPr/>
            <p:nvPr/>
          </p:nvGrpSpPr>
          <p:grpSpPr>
            <a:xfrm>
              <a:off x="2525595" y="2702596"/>
              <a:ext cx="2501355" cy="1735654"/>
              <a:chOff x="2525595" y="2702596"/>
              <a:chExt cx="2501355" cy="1735654"/>
            </a:xfrm>
          </p:grpSpPr>
          <p:sp>
            <p:nvSpPr>
              <p:cNvPr id="372" name="Google Shape;372;p44"/>
              <p:cNvSpPr txBox="1"/>
              <p:nvPr/>
            </p:nvSpPr>
            <p:spPr>
              <a:xfrm>
                <a:off x="2525595"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 sz="1200" b="1">
                    <a:latin typeface="Roboto"/>
                    <a:ea typeface="Roboto"/>
                    <a:cs typeface="Roboto"/>
                    <a:sym typeface="Roboto"/>
                  </a:rPr>
                  <a:t>Step 2</a:t>
                </a:r>
                <a:endParaRPr sz="1200" b="1">
                  <a:latin typeface="Roboto"/>
                  <a:ea typeface="Roboto"/>
                  <a:cs typeface="Roboto"/>
                  <a:sym typeface="Roboto"/>
                </a:endParaRPr>
              </a:p>
            </p:txBody>
          </p:sp>
          <p:grpSp>
            <p:nvGrpSpPr>
              <p:cNvPr id="373" name="Google Shape;373;p44"/>
              <p:cNvGrpSpPr/>
              <p:nvPr/>
            </p:nvGrpSpPr>
            <p:grpSpPr>
              <a:xfrm rot="10800000">
                <a:off x="2849073" y="3079467"/>
                <a:ext cx="92400" cy="411825"/>
                <a:chOff x="2070100" y="2563700"/>
                <a:chExt cx="92400" cy="411825"/>
              </a:xfrm>
            </p:grpSpPr>
            <p:cxnSp>
              <p:nvCxnSpPr>
                <p:cNvPr id="374" name="Google Shape;374;p44"/>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75" name="Google Shape;375;p44"/>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44"/>
              <p:cNvSpPr txBox="1"/>
              <p:nvPr/>
            </p:nvSpPr>
            <p:spPr>
              <a:xfrm>
                <a:off x="2773350" y="3494450"/>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800" b="1">
                    <a:latin typeface="Roboto"/>
                    <a:ea typeface="Roboto"/>
                    <a:cs typeface="Roboto"/>
                    <a:sym typeface="Roboto"/>
                  </a:rPr>
                  <a:t>Initial Run</a:t>
                </a: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es" sz="800">
                    <a:latin typeface="Roboto"/>
                    <a:ea typeface="Roboto"/>
                    <a:cs typeface="Roboto"/>
                    <a:sym typeface="Roboto"/>
                  </a:rPr>
                  <a:t>Ran models on the data without any over or under sampling methods</a:t>
                </a:r>
                <a:endParaRPr sz="800" b="1">
                  <a:latin typeface="Roboto"/>
                  <a:ea typeface="Roboto"/>
                  <a:cs typeface="Roboto"/>
                  <a:sym typeface="Roboto"/>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5"/>
          <p:cNvSpPr txBox="1">
            <a:spLocks noGrp="1"/>
          </p:cNvSpPr>
          <p:nvPr>
            <p:ph type="title"/>
          </p:nvPr>
        </p:nvSpPr>
        <p:spPr>
          <a:xfrm>
            <a:off x="1918775" y="816575"/>
            <a:ext cx="5505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Feature Engineering</a:t>
            </a:r>
            <a:endParaRPr sz="2400"/>
          </a:p>
        </p:txBody>
      </p:sp>
      <p:sp>
        <p:nvSpPr>
          <p:cNvPr id="382" name="Google Shape;382;p45"/>
          <p:cNvSpPr txBox="1">
            <a:spLocks noGrp="1"/>
          </p:cNvSpPr>
          <p:nvPr>
            <p:ph type="ctrTitle" idx="2"/>
          </p:nvPr>
        </p:nvSpPr>
        <p:spPr>
          <a:xfrm>
            <a:off x="716025" y="1963300"/>
            <a:ext cx="21135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Weather</a:t>
            </a:r>
            <a:endParaRPr/>
          </a:p>
        </p:txBody>
      </p:sp>
      <p:sp>
        <p:nvSpPr>
          <p:cNvPr id="383" name="Google Shape;383;p45"/>
          <p:cNvSpPr txBox="1">
            <a:spLocks noGrp="1"/>
          </p:cNvSpPr>
          <p:nvPr>
            <p:ph type="subTitle" idx="1"/>
          </p:nvPr>
        </p:nvSpPr>
        <p:spPr>
          <a:xfrm>
            <a:off x="462100" y="2591675"/>
            <a:ext cx="2953500" cy="1159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s"/>
              <a:t>Relative Humidity</a:t>
            </a:r>
            <a:endParaRPr/>
          </a:p>
          <a:p>
            <a:pPr marL="457200" lvl="0" indent="-317500" algn="l" rtl="0">
              <a:spcBef>
                <a:spcPts val="0"/>
              </a:spcBef>
              <a:spcAft>
                <a:spcPts val="0"/>
              </a:spcAft>
              <a:buSzPts val="1400"/>
              <a:buAutoNum type="arabicPeriod"/>
            </a:pPr>
            <a:r>
              <a:rPr lang="es"/>
              <a:t>Winter Temperature</a:t>
            </a:r>
            <a:endParaRPr/>
          </a:p>
          <a:p>
            <a:pPr marL="457200" lvl="0" indent="-317500" algn="l" rtl="0">
              <a:spcBef>
                <a:spcPts val="0"/>
              </a:spcBef>
              <a:spcAft>
                <a:spcPts val="0"/>
              </a:spcAft>
              <a:buSzPts val="1400"/>
              <a:buAutoNum type="arabicPeriod"/>
            </a:pPr>
            <a:r>
              <a:rPr lang="es"/>
              <a:t>Summer Temperature</a:t>
            </a:r>
            <a:endParaRPr/>
          </a:p>
          <a:p>
            <a:pPr marL="457200" lvl="0" indent="-317500" algn="l" rtl="0">
              <a:spcBef>
                <a:spcPts val="0"/>
              </a:spcBef>
              <a:spcAft>
                <a:spcPts val="0"/>
              </a:spcAft>
              <a:buSzPts val="1400"/>
              <a:buAutoNum type="arabicPeriod"/>
            </a:pPr>
            <a:r>
              <a:rPr lang="es"/>
              <a:t>CodeSum -&gt; rain &amp; fog/mist</a:t>
            </a:r>
            <a:endParaRPr/>
          </a:p>
        </p:txBody>
      </p:sp>
      <p:sp>
        <p:nvSpPr>
          <p:cNvPr id="384" name="Google Shape;384;p45"/>
          <p:cNvSpPr txBox="1">
            <a:spLocks noGrp="1"/>
          </p:cNvSpPr>
          <p:nvPr>
            <p:ph type="ctrTitle" idx="2"/>
          </p:nvPr>
        </p:nvSpPr>
        <p:spPr>
          <a:xfrm>
            <a:off x="5894425" y="1933150"/>
            <a:ext cx="28581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Time/Lag Features</a:t>
            </a:r>
            <a:endParaRPr/>
          </a:p>
        </p:txBody>
      </p:sp>
      <p:sp>
        <p:nvSpPr>
          <p:cNvPr id="385" name="Google Shape;385;p45"/>
          <p:cNvSpPr txBox="1">
            <a:spLocks noGrp="1"/>
          </p:cNvSpPr>
          <p:nvPr>
            <p:ph type="subTitle" idx="1"/>
          </p:nvPr>
        </p:nvSpPr>
        <p:spPr>
          <a:xfrm>
            <a:off x="5934625" y="2591675"/>
            <a:ext cx="2777700" cy="1833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s"/>
              <a:t>Average Weekly Temperature </a:t>
            </a:r>
            <a:endParaRPr/>
          </a:p>
          <a:p>
            <a:pPr marL="457200" lvl="0" indent="-317500" algn="l" rtl="0">
              <a:spcBef>
                <a:spcPts val="0"/>
              </a:spcBef>
              <a:spcAft>
                <a:spcPts val="0"/>
              </a:spcAft>
              <a:buSzPts val="1400"/>
              <a:buAutoNum type="arabicPeriod"/>
            </a:pPr>
            <a:r>
              <a:rPr lang="es"/>
              <a:t>Cumulative Weekly Precipitation</a:t>
            </a:r>
            <a:endParaRPr/>
          </a:p>
          <a:p>
            <a:pPr marL="457200" lvl="0" indent="-317500" algn="l" rtl="0">
              <a:spcBef>
                <a:spcPts val="0"/>
              </a:spcBef>
              <a:spcAft>
                <a:spcPts val="0"/>
              </a:spcAft>
              <a:buSzPts val="1400"/>
              <a:buAutoNum type="arabicPeriod"/>
            </a:pPr>
            <a:r>
              <a:rPr lang="es"/>
              <a:t>Average Weekly Relative Humidity</a:t>
            </a:r>
            <a:endParaRPr/>
          </a:p>
          <a:p>
            <a:pPr marL="457200" lvl="0" indent="-317500" algn="l" rtl="0">
              <a:spcBef>
                <a:spcPts val="0"/>
              </a:spcBef>
              <a:spcAft>
                <a:spcPts val="0"/>
              </a:spcAft>
              <a:buSzPts val="1400"/>
              <a:buAutoNum type="arabicPeriod"/>
            </a:pPr>
            <a:r>
              <a:rPr lang="es"/>
              <a:t>Daily Number of CodeSum</a:t>
            </a:r>
            <a:endParaRPr/>
          </a:p>
        </p:txBody>
      </p:sp>
      <p:sp>
        <p:nvSpPr>
          <p:cNvPr id="386" name="Google Shape;386;p45"/>
          <p:cNvSpPr txBox="1">
            <a:spLocks noGrp="1"/>
          </p:cNvSpPr>
          <p:nvPr>
            <p:ph type="ctrTitle" idx="2"/>
          </p:nvPr>
        </p:nvSpPr>
        <p:spPr>
          <a:xfrm>
            <a:off x="3462450" y="1963300"/>
            <a:ext cx="2195400" cy="42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Location</a:t>
            </a:r>
            <a:endParaRPr/>
          </a:p>
        </p:txBody>
      </p:sp>
      <p:sp>
        <p:nvSpPr>
          <p:cNvPr id="387" name="Google Shape;387;p45"/>
          <p:cNvSpPr txBox="1">
            <a:spLocks noGrp="1"/>
          </p:cNvSpPr>
          <p:nvPr>
            <p:ph type="subTitle" idx="1"/>
          </p:nvPr>
        </p:nvSpPr>
        <p:spPr>
          <a:xfrm>
            <a:off x="3462450" y="2591675"/>
            <a:ext cx="2195400" cy="1159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s"/>
              <a:t>Traps (One Hot)</a:t>
            </a:r>
            <a:endParaRPr/>
          </a:p>
          <a:p>
            <a:pPr marL="457200" lvl="0" indent="-317500" algn="l" rtl="0">
              <a:spcBef>
                <a:spcPts val="0"/>
              </a:spcBef>
              <a:spcAft>
                <a:spcPts val="0"/>
              </a:spcAft>
              <a:buSzPts val="1400"/>
              <a:buAutoNum type="arabicPeriod"/>
            </a:pPr>
            <a:r>
              <a:rPr lang="es"/>
              <a:t>Species (Re-map)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6"/>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Species Mapping</a:t>
            </a:r>
            <a:endParaRPr/>
          </a:p>
        </p:txBody>
      </p:sp>
      <p:pic>
        <p:nvPicPr>
          <p:cNvPr id="393" name="Google Shape;393;p46"/>
          <p:cNvPicPr preferRelativeResize="0"/>
          <p:nvPr/>
        </p:nvPicPr>
        <p:blipFill>
          <a:blip r:embed="rId3">
            <a:alphaModFix/>
          </a:blip>
          <a:stretch>
            <a:fillRect/>
          </a:stretch>
        </p:blipFill>
        <p:spPr>
          <a:xfrm>
            <a:off x="2306638" y="1415563"/>
            <a:ext cx="4323951" cy="2312375"/>
          </a:xfrm>
          <a:prstGeom prst="rect">
            <a:avLst/>
          </a:prstGeom>
          <a:noFill/>
          <a:ln>
            <a:noFill/>
          </a:ln>
        </p:spPr>
      </p:pic>
      <p:pic>
        <p:nvPicPr>
          <p:cNvPr id="394" name="Google Shape;394;p46"/>
          <p:cNvPicPr preferRelativeResize="0"/>
          <p:nvPr/>
        </p:nvPicPr>
        <p:blipFill>
          <a:blip r:embed="rId4">
            <a:alphaModFix/>
          </a:blip>
          <a:stretch>
            <a:fillRect/>
          </a:stretch>
        </p:blipFill>
        <p:spPr>
          <a:xfrm>
            <a:off x="637338" y="4156775"/>
            <a:ext cx="7869324" cy="344950"/>
          </a:xfrm>
          <a:prstGeom prst="rect">
            <a:avLst/>
          </a:prstGeom>
          <a:noFill/>
          <a:ln>
            <a:noFill/>
          </a:ln>
        </p:spPr>
      </p:pic>
      <p:sp>
        <p:nvSpPr>
          <p:cNvPr id="395" name="Google Shape;395;p46"/>
          <p:cNvSpPr txBox="1"/>
          <p:nvPr/>
        </p:nvSpPr>
        <p:spPr>
          <a:xfrm>
            <a:off x="6321163" y="2619763"/>
            <a:ext cx="789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b="1">
                <a:solidFill>
                  <a:srgbClr val="FF0000"/>
                </a:solidFill>
                <a:latin typeface="Ubuntu"/>
                <a:ea typeface="Ubuntu"/>
                <a:cs typeface="Ubuntu"/>
                <a:sym typeface="Ubuntu"/>
              </a:rPr>
              <a:t>0.002</a:t>
            </a:r>
            <a:endParaRPr sz="1100" b="1">
              <a:solidFill>
                <a:srgbClr val="FF0000"/>
              </a:solidFill>
              <a:latin typeface="Ubuntu"/>
              <a:ea typeface="Ubuntu"/>
              <a:cs typeface="Ubuntu"/>
              <a:sym typeface="Ubuntu"/>
            </a:endParaRPr>
          </a:p>
        </p:txBody>
      </p:sp>
      <p:sp>
        <p:nvSpPr>
          <p:cNvPr id="396" name="Google Shape;396;p46"/>
          <p:cNvSpPr txBox="1"/>
          <p:nvPr/>
        </p:nvSpPr>
        <p:spPr>
          <a:xfrm>
            <a:off x="6321175" y="2393088"/>
            <a:ext cx="11619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b="1">
                <a:latin typeface="Ubuntu"/>
                <a:ea typeface="Ubuntu"/>
                <a:cs typeface="Ubuntu"/>
                <a:sym typeface="Ubuntu"/>
              </a:rPr>
              <a:t>0.004</a:t>
            </a:r>
            <a:endParaRPr sz="1100" b="1">
              <a:latin typeface="Ubuntu"/>
              <a:ea typeface="Ubuntu"/>
              <a:cs typeface="Ubuntu"/>
              <a:sym typeface="Ubuntu"/>
            </a:endParaRPr>
          </a:p>
        </p:txBody>
      </p:sp>
      <p:sp>
        <p:nvSpPr>
          <p:cNvPr id="397" name="Google Shape;397;p46"/>
          <p:cNvSpPr txBox="1"/>
          <p:nvPr/>
        </p:nvSpPr>
        <p:spPr>
          <a:xfrm>
            <a:off x="6321163" y="2158500"/>
            <a:ext cx="1161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b="1">
                <a:latin typeface="Ubuntu"/>
                <a:ea typeface="Ubuntu"/>
                <a:cs typeface="Ubuntu"/>
                <a:sym typeface="Ubuntu"/>
              </a:rPr>
              <a:t>0.005</a:t>
            </a:r>
            <a:endParaRPr sz="1100" b="1">
              <a:latin typeface="Ubuntu"/>
              <a:ea typeface="Ubuntu"/>
              <a:cs typeface="Ubuntu"/>
              <a:sym typeface="Ubuntu"/>
            </a:endParaRPr>
          </a:p>
        </p:txBody>
      </p:sp>
      <p:sp>
        <p:nvSpPr>
          <p:cNvPr id="398" name="Google Shape;398;p46"/>
          <p:cNvSpPr/>
          <p:nvPr/>
        </p:nvSpPr>
        <p:spPr>
          <a:xfrm>
            <a:off x="2368725" y="2244650"/>
            <a:ext cx="4742100" cy="690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Agenda</a:t>
            </a:r>
            <a:endParaRPr>
              <a:solidFill>
                <a:srgbClr val="434343"/>
              </a:solidFill>
            </a:endParaRPr>
          </a:p>
        </p:txBody>
      </p:sp>
      <p:sp>
        <p:nvSpPr>
          <p:cNvPr id="192" name="Google Shape;192;p2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a:t>
            </a:fld>
            <a:endParaRPr/>
          </a:p>
        </p:txBody>
      </p:sp>
      <p:sp>
        <p:nvSpPr>
          <p:cNvPr id="193" name="Google Shape;193;p29"/>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Background</a:t>
            </a:r>
            <a:endParaRPr/>
          </a:p>
        </p:txBody>
      </p:sp>
      <p:sp>
        <p:nvSpPr>
          <p:cNvPr id="194" name="Google Shape;194;p29"/>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What did we find and how did we do it?</a:t>
            </a:r>
            <a:endParaRPr/>
          </a:p>
        </p:txBody>
      </p:sp>
      <p:sp>
        <p:nvSpPr>
          <p:cNvPr id="195" name="Google Shape;195;p29"/>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Data analysis</a:t>
            </a:r>
            <a:endParaRPr/>
          </a:p>
        </p:txBody>
      </p:sp>
      <p:sp>
        <p:nvSpPr>
          <p:cNvPr id="196" name="Google Shape;196;p29"/>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What did we do and why?</a:t>
            </a:r>
            <a:endParaRPr/>
          </a:p>
        </p:txBody>
      </p:sp>
      <p:sp>
        <p:nvSpPr>
          <p:cNvPr id="197" name="Google Shape;197;p29"/>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What should be done next?</a:t>
            </a:r>
            <a:endParaRPr/>
          </a:p>
        </p:txBody>
      </p:sp>
      <p:sp>
        <p:nvSpPr>
          <p:cNvPr id="198" name="Google Shape;198;p29"/>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Conclusions </a:t>
            </a:r>
            <a:endParaRPr/>
          </a:p>
        </p:txBody>
      </p:sp>
      <p:sp>
        <p:nvSpPr>
          <p:cNvPr id="199" name="Google Shape;199;p29"/>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1</a:t>
            </a:r>
            <a:endParaRPr/>
          </a:p>
        </p:txBody>
      </p:sp>
      <p:sp>
        <p:nvSpPr>
          <p:cNvPr id="200" name="Google Shape;200;p29"/>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1" name="Google Shape;201;p29"/>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7"/>
          <p:cNvSpPr txBox="1">
            <a:spLocks noGrp="1"/>
          </p:cNvSpPr>
          <p:nvPr>
            <p:ph type="title"/>
          </p:nvPr>
        </p:nvSpPr>
        <p:spPr>
          <a:xfrm>
            <a:off x="5373750" y="1014625"/>
            <a:ext cx="3435600" cy="97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Feature Correlation with WNV Present</a:t>
            </a:r>
            <a:endParaRPr/>
          </a:p>
        </p:txBody>
      </p:sp>
      <p:pic>
        <p:nvPicPr>
          <p:cNvPr id="404" name="Google Shape;404;p47"/>
          <p:cNvPicPr preferRelativeResize="0"/>
          <p:nvPr/>
        </p:nvPicPr>
        <p:blipFill>
          <a:blip r:embed="rId3">
            <a:alphaModFix/>
          </a:blip>
          <a:stretch>
            <a:fillRect/>
          </a:stretch>
        </p:blipFill>
        <p:spPr>
          <a:xfrm>
            <a:off x="443725" y="492850"/>
            <a:ext cx="4789375" cy="415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8"/>
          <p:cNvSpPr txBox="1">
            <a:spLocks noGrp="1"/>
          </p:cNvSpPr>
          <p:nvPr>
            <p:ph type="subTitle" idx="2"/>
          </p:nvPr>
        </p:nvSpPr>
        <p:spPr>
          <a:xfrm>
            <a:off x="5154625" y="676775"/>
            <a:ext cx="3606600" cy="4083300"/>
          </a:xfrm>
          <a:prstGeom prst="rect">
            <a:avLst/>
          </a:prstGeom>
        </p:spPr>
        <p:txBody>
          <a:bodyPr spcFirstLastPara="1" wrap="square" lIns="91425" tIns="91425" rIns="91425" bIns="91425" anchor="t" anchorCtr="0">
            <a:noAutofit/>
          </a:bodyPr>
          <a:lstStyle/>
          <a:p>
            <a:pPr marL="457200" lvl="0" indent="-317500" algn="l" rtl="0">
              <a:lnSpc>
                <a:spcPct val="135000"/>
              </a:lnSpc>
              <a:spcBef>
                <a:spcPts val="0"/>
              </a:spcBef>
              <a:spcAft>
                <a:spcPts val="0"/>
              </a:spcAft>
              <a:buClr>
                <a:srgbClr val="666666"/>
              </a:buClr>
              <a:buSzPts val="1400"/>
              <a:buChar char="●"/>
            </a:pPr>
            <a:r>
              <a:rPr lang="es">
                <a:solidFill>
                  <a:srgbClr val="666666"/>
                </a:solidFill>
              </a:rPr>
              <a:t>Our non-boosting tree classifiers (Decision Tree, RF, ET) performed pretty badly here.</a:t>
            </a:r>
            <a:endParaRPr>
              <a:solidFill>
                <a:srgbClr val="666666"/>
              </a:solidFill>
            </a:endParaRPr>
          </a:p>
          <a:p>
            <a:pPr marL="457200" lvl="0" indent="0" algn="l" rtl="0">
              <a:lnSpc>
                <a:spcPct val="135000"/>
              </a:lnSpc>
              <a:spcBef>
                <a:spcPts val="0"/>
              </a:spcBef>
              <a:spcAft>
                <a:spcPts val="0"/>
              </a:spcAft>
              <a:buNone/>
            </a:pPr>
            <a:endParaRPr>
              <a:solidFill>
                <a:srgbClr val="666666"/>
              </a:solidFill>
            </a:endParaRPr>
          </a:p>
          <a:p>
            <a:pPr marL="457200" lvl="0" indent="-317500" algn="l" rtl="0">
              <a:lnSpc>
                <a:spcPct val="135000"/>
              </a:lnSpc>
              <a:spcBef>
                <a:spcPts val="0"/>
              </a:spcBef>
              <a:spcAft>
                <a:spcPts val="0"/>
              </a:spcAft>
              <a:buClr>
                <a:srgbClr val="666666"/>
              </a:buClr>
              <a:buSzPts val="1400"/>
              <a:buChar char="●"/>
            </a:pPr>
            <a:r>
              <a:rPr lang="es">
                <a:solidFill>
                  <a:srgbClr val="666666"/>
                </a:solidFill>
              </a:rPr>
              <a:t>In comparison, our Logistic Regression and Boosting models seem to be performing better in terms of AUC. </a:t>
            </a:r>
            <a:endParaRPr>
              <a:solidFill>
                <a:srgbClr val="666666"/>
              </a:solidFill>
            </a:endParaRPr>
          </a:p>
          <a:p>
            <a:pPr marL="457200" lvl="0" indent="0" algn="l" rtl="0">
              <a:lnSpc>
                <a:spcPct val="135000"/>
              </a:lnSpc>
              <a:spcBef>
                <a:spcPts val="0"/>
              </a:spcBef>
              <a:spcAft>
                <a:spcPts val="0"/>
              </a:spcAft>
              <a:buNone/>
            </a:pPr>
            <a:endParaRPr>
              <a:solidFill>
                <a:srgbClr val="666666"/>
              </a:solidFill>
            </a:endParaRPr>
          </a:p>
          <a:p>
            <a:pPr marL="457200" lvl="0" indent="-317500" algn="l" rtl="0">
              <a:lnSpc>
                <a:spcPct val="135000"/>
              </a:lnSpc>
              <a:spcBef>
                <a:spcPts val="0"/>
              </a:spcBef>
              <a:spcAft>
                <a:spcPts val="0"/>
              </a:spcAft>
              <a:buClr>
                <a:srgbClr val="666666"/>
              </a:buClr>
              <a:buSzPts val="1400"/>
              <a:buChar char="●"/>
            </a:pPr>
            <a:r>
              <a:rPr lang="es">
                <a:solidFill>
                  <a:srgbClr val="666666"/>
                </a:solidFill>
              </a:rPr>
              <a:t>This might be due to our classes being </a:t>
            </a:r>
            <a:r>
              <a:rPr lang="es" b="1">
                <a:solidFill>
                  <a:srgbClr val="666666"/>
                </a:solidFill>
                <a:latin typeface="Ubuntu"/>
                <a:ea typeface="Ubuntu"/>
                <a:cs typeface="Ubuntu"/>
                <a:sym typeface="Ubuntu"/>
              </a:rPr>
              <a:t>poorly separated</a:t>
            </a:r>
            <a:r>
              <a:rPr lang="es">
                <a:solidFill>
                  <a:srgbClr val="666666"/>
                </a:solidFill>
              </a:rPr>
              <a:t>, or due to our </a:t>
            </a:r>
            <a:r>
              <a:rPr lang="es" b="1">
                <a:solidFill>
                  <a:srgbClr val="666666"/>
                </a:solidFill>
                <a:latin typeface="Ubuntu"/>
                <a:ea typeface="Ubuntu"/>
                <a:cs typeface="Ubuntu"/>
                <a:sym typeface="Ubuntu"/>
              </a:rPr>
              <a:t>imbalanced classes</a:t>
            </a:r>
            <a:r>
              <a:rPr lang="es">
                <a:solidFill>
                  <a:srgbClr val="666666"/>
                </a:solidFill>
              </a:rPr>
              <a:t>.</a:t>
            </a:r>
            <a:endParaRPr b="1">
              <a:solidFill>
                <a:srgbClr val="666666"/>
              </a:solidFill>
              <a:latin typeface="Ubuntu"/>
              <a:ea typeface="Ubuntu"/>
              <a:cs typeface="Ubuntu"/>
              <a:sym typeface="Ubuntu"/>
            </a:endParaRPr>
          </a:p>
        </p:txBody>
      </p:sp>
      <p:sp>
        <p:nvSpPr>
          <p:cNvPr id="410" name="Google Shape;410;p48"/>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[INITIAL RUN] How do the models stack up?</a:t>
            </a:r>
            <a:endParaRPr b="1"/>
          </a:p>
        </p:txBody>
      </p:sp>
      <p:sp>
        <p:nvSpPr>
          <p:cNvPr id="411" name="Google Shape;411;p4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21</a:t>
            </a:fld>
            <a:endParaRPr>
              <a:solidFill>
                <a:srgbClr val="B7B7B7"/>
              </a:solidFill>
            </a:endParaRPr>
          </a:p>
        </p:txBody>
      </p:sp>
      <p:pic>
        <p:nvPicPr>
          <p:cNvPr id="412" name="Google Shape;412;p48"/>
          <p:cNvPicPr preferRelativeResize="0"/>
          <p:nvPr/>
        </p:nvPicPr>
        <p:blipFill>
          <a:blip r:embed="rId3">
            <a:alphaModFix/>
          </a:blip>
          <a:stretch>
            <a:fillRect/>
          </a:stretch>
        </p:blipFill>
        <p:spPr>
          <a:xfrm>
            <a:off x="399875" y="1689235"/>
            <a:ext cx="3888494" cy="32803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9"/>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Why we decided to use SMOTE to address the class imbalance</a:t>
            </a:r>
            <a:endParaRPr/>
          </a:p>
        </p:txBody>
      </p:sp>
      <p:sp>
        <p:nvSpPr>
          <p:cNvPr id="418" name="Google Shape;418;p49"/>
          <p:cNvSpPr txBox="1">
            <a:spLocks noGrp="1"/>
          </p:cNvSpPr>
          <p:nvPr>
            <p:ph type="subTitle" idx="2"/>
          </p:nvPr>
        </p:nvSpPr>
        <p:spPr>
          <a:xfrm>
            <a:off x="5036275" y="341350"/>
            <a:ext cx="3998700" cy="4505400"/>
          </a:xfrm>
          <a:prstGeom prst="rect">
            <a:avLst/>
          </a:prstGeom>
        </p:spPr>
        <p:txBody>
          <a:bodyPr spcFirstLastPara="1" wrap="square" lIns="91425" tIns="91425" rIns="91425" bIns="91425" anchor="t" anchorCtr="0">
            <a:noAutofit/>
          </a:bodyPr>
          <a:lstStyle/>
          <a:p>
            <a:pPr marL="457200" marR="0" lvl="0" indent="-330200" algn="l" rtl="0">
              <a:lnSpc>
                <a:spcPct val="135000"/>
              </a:lnSpc>
              <a:spcBef>
                <a:spcPts val="0"/>
              </a:spcBef>
              <a:spcAft>
                <a:spcPts val="0"/>
              </a:spcAft>
              <a:buClr>
                <a:srgbClr val="666666"/>
              </a:buClr>
              <a:buSzPts val="1600"/>
              <a:buChar char="●"/>
            </a:pPr>
            <a:r>
              <a:rPr lang="es" sz="1600">
                <a:solidFill>
                  <a:srgbClr val="666666"/>
                </a:solidFill>
              </a:rPr>
              <a:t>SMOTE is a commonly used oversampling method that attempts to balance class distribution.</a:t>
            </a:r>
            <a:br>
              <a:rPr lang="es" sz="1600">
                <a:solidFill>
                  <a:srgbClr val="666666"/>
                </a:solidFill>
              </a:rPr>
            </a:br>
            <a:endParaRPr sz="1600">
              <a:solidFill>
                <a:srgbClr val="666666"/>
              </a:solidFill>
            </a:endParaRPr>
          </a:p>
          <a:p>
            <a:pPr marL="457200" marR="0" lvl="0" indent="-330200" algn="l" rtl="0">
              <a:lnSpc>
                <a:spcPct val="135000"/>
              </a:lnSpc>
              <a:spcBef>
                <a:spcPts val="0"/>
              </a:spcBef>
              <a:spcAft>
                <a:spcPts val="0"/>
              </a:spcAft>
              <a:buClr>
                <a:srgbClr val="666666"/>
              </a:buClr>
              <a:buSzPts val="1600"/>
              <a:buChar char="●"/>
            </a:pPr>
            <a:r>
              <a:rPr lang="es" sz="1600">
                <a:solidFill>
                  <a:srgbClr val="666666"/>
                </a:solidFill>
              </a:rPr>
              <a:t>Another option that we considered was class weights.</a:t>
            </a:r>
            <a:br>
              <a:rPr lang="es" sz="1600">
                <a:solidFill>
                  <a:srgbClr val="666666"/>
                </a:solidFill>
              </a:rPr>
            </a:br>
            <a:endParaRPr sz="1600">
              <a:solidFill>
                <a:srgbClr val="666666"/>
              </a:solidFill>
            </a:endParaRPr>
          </a:p>
          <a:p>
            <a:pPr marL="457200" marR="0" lvl="0" indent="-330200" algn="l" rtl="0">
              <a:lnSpc>
                <a:spcPct val="135000"/>
              </a:lnSpc>
              <a:spcBef>
                <a:spcPts val="0"/>
              </a:spcBef>
              <a:spcAft>
                <a:spcPts val="0"/>
              </a:spcAft>
              <a:buClr>
                <a:srgbClr val="666666"/>
              </a:buClr>
              <a:buSzPts val="1600"/>
              <a:buChar char="●"/>
            </a:pPr>
            <a:r>
              <a:rPr lang="es" sz="1600">
                <a:solidFill>
                  <a:srgbClr val="666666"/>
                </a:solidFill>
              </a:rPr>
              <a:t>However, we opted for SMOTE as some models like our Gradient Boosting classifier can't use class weights.</a:t>
            </a:r>
            <a:endParaRPr sz="1600">
              <a:solidFill>
                <a:srgbClr val="666666"/>
              </a:solidFill>
            </a:endParaRPr>
          </a:p>
          <a:p>
            <a:pPr marL="0" lvl="0" indent="0" algn="l" rtl="0">
              <a:spcBef>
                <a:spcPts val="0"/>
              </a:spcBef>
              <a:spcAft>
                <a:spcPts val="0"/>
              </a:spcAft>
              <a:buNone/>
            </a:pPr>
            <a:endParaRPr sz="1600">
              <a:solidFill>
                <a:srgbClr val="666666"/>
              </a:solidFill>
            </a:endParaRPr>
          </a:p>
        </p:txBody>
      </p:sp>
      <p:pic>
        <p:nvPicPr>
          <p:cNvPr id="419" name="Google Shape;419;p49"/>
          <p:cNvPicPr preferRelativeResize="0"/>
          <p:nvPr/>
        </p:nvPicPr>
        <p:blipFill>
          <a:blip r:embed="rId3">
            <a:alphaModFix/>
          </a:blip>
          <a:stretch>
            <a:fillRect/>
          </a:stretch>
        </p:blipFill>
        <p:spPr>
          <a:xfrm>
            <a:off x="324575" y="2046074"/>
            <a:ext cx="3947325" cy="2446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0"/>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[FINAL RUN] How do the models stack up?</a:t>
            </a:r>
            <a:endParaRPr b="1"/>
          </a:p>
        </p:txBody>
      </p:sp>
      <p:sp>
        <p:nvSpPr>
          <p:cNvPr id="425" name="Google Shape;425;p5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23</a:t>
            </a:fld>
            <a:endParaRPr>
              <a:solidFill>
                <a:srgbClr val="B7B7B7"/>
              </a:solidFill>
            </a:endParaRPr>
          </a:p>
        </p:txBody>
      </p:sp>
      <p:sp>
        <p:nvSpPr>
          <p:cNvPr id="426" name="Google Shape;426;p50"/>
          <p:cNvSpPr txBox="1">
            <a:spLocks noGrp="1"/>
          </p:cNvSpPr>
          <p:nvPr>
            <p:ph type="subTitle" idx="2"/>
          </p:nvPr>
        </p:nvSpPr>
        <p:spPr>
          <a:xfrm>
            <a:off x="5047575" y="582775"/>
            <a:ext cx="3606600" cy="3975300"/>
          </a:xfrm>
          <a:prstGeom prst="rect">
            <a:avLst/>
          </a:prstGeom>
        </p:spPr>
        <p:txBody>
          <a:bodyPr spcFirstLastPara="1" wrap="square" lIns="91425" tIns="91425" rIns="91425" bIns="91425" anchor="t" anchorCtr="0">
            <a:noAutofit/>
          </a:bodyPr>
          <a:lstStyle/>
          <a:p>
            <a:pPr marL="457200" lvl="0" indent="-330200" algn="l" rtl="0">
              <a:lnSpc>
                <a:spcPct val="135000"/>
              </a:lnSpc>
              <a:spcBef>
                <a:spcPts val="0"/>
              </a:spcBef>
              <a:spcAft>
                <a:spcPts val="0"/>
              </a:spcAft>
              <a:buClr>
                <a:srgbClr val="666666"/>
              </a:buClr>
              <a:buSzPts val="1600"/>
              <a:buChar char="●"/>
            </a:pPr>
            <a:r>
              <a:rPr lang="es" sz="1600">
                <a:solidFill>
                  <a:srgbClr val="666666"/>
                </a:solidFill>
              </a:rPr>
              <a:t>Our Logistic Regression model seems to be a clear winner here in terms of AUC score.</a:t>
            </a:r>
            <a:endParaRPr sz="1600">
              <a:solidFill>
                <a:srgbClr val="666666"/>
              </a:solidFill>
            </a:endParaRPr>
          </a:p>
          <a:p>
            <a:pPr marL="457200" lvl="0" indent="0" algn="l" rtl="0">
              <a:lnSpc>
                <a:spcPct val="135000"/>
              </a:lnSpc>
              <a:spcBef>
                <a:spcPts val="0"/>
              </a:spcBef>
              <a:spcAft>
                <a:spcPts val="0"/>
              </a:spcAft>
              <a:buNone/>
            </a:pPr>
            <a:endParaRPr sz="1600">
              <a:solidFill>
                <a:srgbClr val="666666"/>
              </a:solidFill>
            </a:endParaRPr>
          </a:p>
          <a:p>
            <a:pPr marL="457200" lvl="0" indent="-330200" algn="l" rtl="0">
              <a:lnSpc>
                <a:spcPct val="135000"/>
              </a:lnSpc>
              <a:spcBef>
                <a:spcPts val="0"/>
              </a:spcBef>
              <a:spcAft>
                <a:spcPts val="0"/>
              </a:spcAft>
              <a:buClr>
                <a:srgbClr val="666666"/>
              </a:buClr>
              <a:buSzPts val="1600"/>
              <a:buChar char="●"/>
            </a:pPr>
            <a:r>
              <a:rPr lang="es" sz="1600">
                <a:solidFill>
                  <a:srgbClr val="666666"/>
                </a:solidFill>
              </a:rPr>
              <a:t>SMOTE also seems to have helped most of our models improve their AUC score.</a:t>
            </a:r>
            <a:endParaRPr sz="1600">
              <a:solidFill>
                <a:srgbClr val="666666"/>
              </a:solidFill>
            </a:endParaRPr>
          </a:p>
          <a:p>
            <a:pPr marL="0" lvl="0" indent="0" algn="l" rtl="0">
              <a:lnSpc>
                <a:spcPct val="135000"/>
              </a:lnSpc>
              <a:spcBef>
                <a:spcPts val="0"/>
              </a:spcBef>
              <a:spcAft>
                <a:spcPts val="0"/>
              </a:spcAft>
              <a:buNone/>
            </a:pPr>
            <a:endParaRPr sz="1600">
              <a:solidFill>
                <a:srgbClr val="666666"/>
              </a:solidFill>
            </a:endParaRPr>
          </a:p>
          <a:p>
            <a:pPr marL="457200" lvl="0" indent="-330200" algn="l" rtl="0">
              <a:lnSpc>
                <a:spcPct val="135000"/>
              </a:lnSpc>
              <a:spcBef>
                <a:spcPts val="0"/>
              </a:spcBef>
              <a:spcAft>
                <a:spcPts val="0"/>
              </a:spcAft>
              <a:buClr>
                <a:srgbClr val="666666"/>
              </a:buClr>
              <a:buSzPts val="1600"/>
              <a:buChar char="●"/>
            </a:pPr>
            <a:r>
              <a:rPr lang="es" sz="1600">
                <a:solidFill>
                  <a:srgbClr val="666666"/>
                </a:solidFill>
              </a:rPr>
              <a:t>Our decision tree classifier did the worst out of all models.</a:t>
            </a:r>
            <a:endParaRPr sz="1600">
              <a:solidFill>
                <a:srgbClr val="666666"/>
              </a:solidFill>
            </a:endParaRPr>
          </a:p>
          <a:p>
            <a:pPr marL="0" lvl="0" indent="0" algn="l" rtl="0">
              <a:lnSpc>
                <a:spcPct val="135000"/>
              </a:lnSpc>
              <a:spcBef>
                <a:spcPts val="0"/>
              </a:spcBef>
              <a:spcAft>
                <a:spcPts val="0"/>
              </a:spcAft>
              <a:buNone/>
            </a:pPr>
            <a:endParaRPr sz="1600">
              <a:solidFill>
                <a:srgbClr val="666666"/>
              </a:solidFill>
            </a:endParaRPr>
          </a:p>
          <a:p>
            <a:pPr marL="0" lvl="0" indent="0" algn="l" rtl="0">
              <a:lnSpc>
                <a:spcPct val="135000"/>
              </a:lnSpc>
              <a:spcBef>
                <a:spcPts val="0"/>
              </a:spcBef>
              <a:spcAft>
                <a:spcPts val="0"/>
              </a:spcAft>
              <a:buNone/>
            </a:pPr>
            <a:endParaRPr sz="1600">
              <a:solidFill>
                <a:srgbClr val="666666"/>
              </a:solidFill>
            </a:endParaRPr>
          </a:p>
        </p:txBody>
      </p:sp>
      <p:pic>
        <p:nvPicPr>
          <p:cNvPr id="427" name="Google Shape;427;p50"/>
          <p:cNvPicPr preferRelativeResize="0"/>
          <p:nvPr/>
        </p:nvPicPr>
        <p:blipFill>
          <a:blip r:embed="rId3">
            <a:alphaModFix/>
          </a:blip>
          <a:stretch>
            <a:fillRect/>
          </a:stretch>
        </p:blipFill>
        <p:spPr>
          <a:xfrm>
            <a:off x="285800" y="1775475"/>
            <a:ext cx="4140274" cy="3194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1"/>
          <p:cNvSpPr txBox="1">
            <a:spLocks noGrp="1"/>
          </p:cNvSpPr>
          <p:nvPr>
            <p:ph type="subTitle" idx="4294967295"/>
          </p:nvPr>
        </p:nvSpPr>
        <p:spPr>
          <a:xfrm>
            <a:off x="4736775" y="1142425"/>
            <a:ext cx="4024500" cy="3569400"/>
          </a:xfrm>
          <a:prstGeom prst="rect">
            <a:avLst/>
          </a:prstGeom>
        </p:spPr>
        <p:txBody>
          <a:bodyPr spcFirstLastPara="1" wrap="square" lIns="91425" tIns="91425" rIns="91425" bIns="91425" anchor="t" anchorCtr="0">
            <a:noAutofit/>
          </a:bodyPr>
          <a:lstStyle/>
          <a:p>
            <a:pPr marL="457200" lvl="0" indent="-317500" algn="l" rtl="0">
              <a:lnSpc>
                <a:spcPct val="135000"/>
              </a:lnSpc>
              <a:spcBef>
                <a:spcPts val="0"/>
              </a:spcBef>
              <a:spcAft>
                <a:spcPts val="0"/>
              </a:spcAft>
              <a:buClr>
                <a:srgbClr val="666666"/>
              </a:buClr>
              <a:buSzPts val="1400"/>
              <a:buChar char="●"/>
            </a:pPr>
            <a:r>
              <a:rPr lang="es">
                <a:solidFill>
                  <a:srgbClr val="666666"/>
                </a:solidFill>
              </a:rPr>
              <a:t>The PR-AUC curve helps show our model’s ability to to classify most or all of our positive class. </a:t>
            </a:r>
            <a:endParaRPr>
              <a:solidFill>
                <a:srgbClr val="666666"/>
              </a:solidFill>
            </a:endParaRPr>
          </a:p>
          <a:p>
            <a:pPr marL="457200" lvl="0" indent="0" algn="l" rtl="0">
              <a:lnSpc>
                <a:spcPct val="135000"/>
              </a:lnSpc>
              <a:spcBef>
                <a:spcPts val="0"/>
              </a:spcBef>
              <a:spcAft>
                <a:spcPts val="0"/>
              </a:spcAft>
              <a:buNone/>
            </a:pPr>
            <a:endParaRPr>
              <a:solidFill>
                <a:srgbClr val="666666"/>
              </a:solidFill>
            </a:endParaRPr>
          </a:p>
          <a:p>
            <a:pPr marL="457200" lvl="0" indent="-317500" algn="l" rtl="0">
              <a:lnSpc>
                <a:spcPct val="135000"/>
              </a:lnSpc>
              <a:spcBef>
                <a:spcPts val="0"/>
              </a:spcBef>
              <a:spcAft>
                <a:spcPts val="0"/>
              </a:spcAft>
              <a:buClr>
                <a:srgbClr val="666666"/>
              </a:buClr>
              <a:buSzPts val="1400"/>
              <a:buChar char="●"/>
            </a:pPr>
            <a:r>
              <a:rPr lang="es">
                <a:solidFill>
                  <a:srgbClr val="666666"/>
                </a:solidFill>
              </a:rPr>
              <a:t>Our logistic regression model is able to outperform the other two models in terms of recall at most thresholds.</a:t>
            </a:r>
            <a:endParaRPr>
              <a:solidFill>
                <a:srgbClr val="666666"/>
              </a:solidFill>
            </a:endParaRPr>
          </a:p>
          <a:p>
            <a:pPr marL="457200" lvl="0" indent="0" algn="l" rtl="0">
              <a:lnSpc>
                <a:spcPct val="135000"/>
              </a:lnSpc>
              <a:spcBef>
                <a:spcPts val="0"/>
              </a:spcBef>
              <a:spcAft>
                <a:spcPts val="0"/>
              </a:spcAft>
              <a:buNone/>
            </a:pPr>
            <a:endParaRPr>
              <a:solidFill>
                <a:srgbClr val="666666"/>
              </a:solidFill>
            </a:endParaRPr>
          </a:p>
          <a:p>
            <a:pPr marL="457200" lvl="0" indent="-317500" algn="l" rtl="0">
              <a:lnSpc>
                <a:spcPct val="135000"/>
              </a:lnSpc>
              <a:spcBef>
                <a:spcPts val="0"/>
              </a:spcBef>
              <a:spcAft>
                <a:spcPts val="0"/>
              </a:spcAft>
              <a:buClr>
                <a:srgbClr val="666666"/>
              </a:buClr>
              <a:buSzPts val="1400"/>
              <a:buChar char="●"/>
            </a:pPr>
            <a:r>
              <a:rPr lang="es">
                <a:solidFill>
                  <a:srgbClr val="666666"/>
                </a:solidFill>
              </a:rPr>
              <a:t>We decided to prioritize recall over precision, as ignoring WNV could lead to human death.</a:t>
            </a:r>
            <a:endParaRPr>
              <a:solidFill>
                <a:srgbClr val="666666"/>
              </a:solidFill>
            </a:endParaRPr>
          </a:p>
          <a:p>
            <a:pPr marL="457200" lvl="0" indent="0" algn="l" rtl="0">
              <a:lnSpc>
                <a:spcPct val="135000"/>
              </a:lnSpc>
              <a:spcBef>
                <a:spcPts val="0"/>
              </a:spcBef>
              <a:spcAft>
                <a:spcPts val="0"/>
              </a:spcAft>
              <a:buNone/>
            </a:pPr>
            <a:endParaRPr>
              <a:solidFill>
                <a:srgbClr val="666666"/>
              </a:solidFill>
            </a:endParaRPr>
          </a:p>
        </p:txBody>
      </p:sp>
      <p:sp>
        <p:nvSpPr>
          <p:cNvPr id="433" name="Google Shape;433;p51"/>
          <p:cNvSpPr txBox="1">
            <a:spLocks noGrp="1"/>
          </p:cNvSpPr>
          <p:nvPr>
            <p:ph type="title"/>
          </p:nvPr>
        </p:nvSpPr>
        <p:spPr>
          <a:xfrm>
            <a:off x="762900" y="856425"/>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Trade-off between precision and recall - how do we decide the final model?</a:t>
            </a:r>
            <a:endParaRPr b="1"/>
          </a:p>
        </p:txBody>
      </p:sp>
      <p:sp>
        <p:nvSpPr>
          <p:cNvPr id="434" name="Google Shape;434;p5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solidFill>
                  <a:srgbClr val="FFFFFF"/>
                </a:solidFill>
              </a:rPr>
              <a:t>24</a:t>
            </a:fld>
            <a:endParaRPr>
              <a:solidFill>
                <a:srgbClr val="FFFFFF"/>
              </a:solidFill>
            </a:endParaRPr>
          </a:p>
        </p:txBody>
      </p:sp>
      <p:pic>
        <p:nvPicPr>
          <p:cNvPr id="435" name="Google Shape;435;p51"/>
          <p:cNvPicPr preferRelativeResize="0"/>
          <p:nvPr/>
        </p:nvPicPr>
        <p:blipFill>
          <a:blip r:embed="rId3">
            <a:alphaModFix/>
          </a:blip>
          <a:stretch>
            <a:fillRect/>
          </a:stretch>
        </p:blipFill>
        <p:spPr>
          <a:xfrm>
            <a:off x="520275" y="1472637"/>
            <a:ext cx="4237650" cy="2908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2"/>
          <p:cNvSpPr txBox="1">
            <a:spLocks noGrp="1"/>
          </p:cNvSpPr>
          <p:nvPr>
            <p:ph type="title"/>
          </p:nvPr>
        </p:nvSpPr>
        <p:spPr>
          <a:xfrm>
            <a:off x="4598900" y="1491800"/>
            <a:ext cx="3593700" cy="12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a:solidFill>
                  <a:srgbClr val="434343"/>
                </a:solidFill>
              </a:rPr>
              <a:t>Conclusions</a:t>
            </a:r>
            <a:endParaRPr>
              <a:solidFill>
                <a:srgbClr val="434343"/>
              </a:solidFill>
            </a:endParaRPr>
          </a:p>
        </p:txBody>
      </p:sp>
      <p:sp>
        <p:nvSpPr>
          <p:cNvPr id="441" name="Google Shape;441;p52"/>
          <p:cNvSpPr txBox="1">
            <a:spLocks noGrp="1"/>
          </p:cNvSpPr>
          <p:nvPr>
            <p:ph type="subTitle" idx="1"/>
          </p:nvPr>
        </p:nvSpPr>
        <p:spPr>
          <a:xfrm>
            <a:off x="4598900" y="2968192"/>
            <a:ext cx="29208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Figuring out what to do next and what the trade-offs are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3"/>
          <p:cNvSpPr txBox="1">
            <a:spLocks noGrp="1"/>
          </p:cNvSpPr>
          <p:nvPr>
            <p:ph type="title"/>
          </p:nvPr>
        </p:nvSpPr>
        <p:spPr>
          <a:xfrm>
            <a:off x="762900" y="98245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We can infer that weather conditions are the main predictor of WNV being present</a:t>
            </a:r>
            <a:endParaRPr b="1"/>
          </a:p>
        </p:txBody>
      </p:sp>
      <p:sp>
        <p:nvSpPr>
          <p:cNvPr id="447" name="Google Shape;447;p5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solidFill>
                  <a:srgbClr val="FFFFFF"/>
                </a:solidFill>
              </a:rPr>
              <a:t>26</a:t>
            </a:fld>
            <a:endParaRPr>
              <a:solidFill>
                <a:srgbClr val="FFFFFF"/>
              </a:solidFill>
            </a:endParaRPr>
          </a:p>
        </p:txBody>
      </p:sp>
      <p:sp>
        <p:nvSpPr>
          <p:cNvPr id="448" name="Google Shape;448;p53"/>
          <p:cNvSpPr txBox="1">
            <a:spLocks noGrp="1"/>
          </p:cNvSpPr>
          <p:nvPr>
            <p:ph type="subTitle" idx="4294967295"/>
          </p:nvPr>
        </p:nvSpPr>
        <p:spPr>
          <a:xfrm>
            <a:off x="3042275" y="1188275"/>
            <a:ext cx="5338800" cy="1941900"/>
          </a:xfrm>
          <a:prstGeom prst="rect">
            <a:avLst/>
          </a:prstGeom>
        </p:spPr>
        <p:txBody>
          <a:bodyPr spcFirstLastPara="1" wrap="square" lIns="91425" tIns="91425" rIns="91425" bIns="91425" anchor="t" anchorCtr="0">
            <a:noAutofit/>
          </a:bodyPr>
          <a:lstStyle/>
          <a:p>
            <a:pPr marL="457200" lvl="0" indent="0" algn="l" rtl="0">
              <a:lnSpc>
                <a:spcPct val="144444"/>
              </a:lnSpc>
              <a:spcBef>
                <a:spcPts val="1900"/>
              </a:spcBef>
              <a:spcAft>
                <a:spcPts val="0"/>
              </a:spcAft>
              <a:buNone/>
            </a:pPr>
            <a:r>
              <a:rPr lang="es" sz="1200">
                <a:solidFill>
                  <a:srgbClr val="666666"/>
                </a:solidFill>
              </a:rPr>
              <a:t>Changing trends in global climates have affected patterns of infectious disease transmission*.  Additionally, changes in weather — increased rainfall, humidity and heat waves have </a:t>
            </a:r>
            <a:r>
              <a:rPr lang="es" sz="1200">
                <a:solidFill>
                  <a:srgbClr val="666666"/>
                </a:solidFill>
                <a:uFill>
                  <a:noFill/>
                </a:uFill>
                <a:hlinkClick r:id="rId3">
                  <a:extLst>
                    <a:ext uri="{A12FA001-AC4F-418D-AE19-62706E023703}">
                      <ahyp:hlinkClr xmlns:ahyp="http://schemas.microsoft.com/office/drawing/2018/hyperlinkcolor" val="tx"/>
                    </a:ext>
                  </a:extLst>
                </a:hlinkClick>
              </a:rPr>
              <a:t>impacted patterns of insect activity</a:t>
            </a:r>
            <a:r>
              <a:rPr lang="es" sz="1200">
                <a:solidFill>
                  <a:srgbClr val="666666"/>
                </a:solidFill>
              </a:rPr>
              <a:t>. These changes have also created environments that better suit virus  transmission.</a:t>
            </a:r>
            <a:endParaRPr sz="1200">
              <a:solidFill>
                <a:srgbClr val="666666"/>
              </a:solidFill>
            </a:endParaRPr>
          </a:p>
          <a:p>
            <a:pPr marL="457200" lvl="0" indent="0" algn="l" rtl="0">
              <a:lnSpc>
                <a:spcPct val="100000"/>
              </a:lnSpc>
              <a:spcBef>
                <a:spcPts val="1900"/>
              </a:spcBef>
              <a:spcAft>
                <a:spcPts val="0"/>
              </a:spcAft>
              <a:buNone/>
            </a:pPr>
            <a:endParaRPr sz="1200">
              <a:solidFill>
                <a:srgbClr val="666666"/>
              </a:solidFill>
            </a:endParaRPr>
          </a:p>
        </p:txBody>
      </p:sp>
      <p:sp>
        <p:nvSpPr>
          <p:cNvPr id="449" name="Google Shape;449;p53"/>
          <p:cNvSpPr txBox="1"/>
          <p:nvPr/>
        </p:nvSpPr>
        <p:spPr>
          <a:xfrm>
            <a:off x="2204350" y="4663225"/>
            <a:ext cx="4546200" cy="2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700">
                <a:latin typeface="Ubuntu Light"/>
                <a:ea typeface="Ubuntu Light"/>
                <a:cs typeface="Ubuntu Light"/>
                <a:sym typeface="Ubuntu Light"/>
              </a:rPr>
              <a:t>*Sources:</a:t>
            </a:r>
            <a:endParaRPr sz="700">
              <a:latin typeface="Ubuntu Light"/>
              <a:ea typeface="Ubuntu Light"/>
              <a:cs typeface="Ubuntu Light"/>
              <a:sym typeface="Ubuntu Light"/>
            </a:endParaRPr>
          </a:p>
          <a:p>
            <a:pPr marL="0" lvl="0" indent="0" algn="ctr" rtl="0">
              <a:spcBef>
                <a:spcPts val="0"/>
              </a:spcBef>
              <a:spcAft>
                <a:spcPts val="0"/>
              </a:spcAft>
              <a:buNone/>
            </a:pPr>
            <a:r>
              <a:rPr lang="es" sz="700">
                <a:latin typeface="Ubuntu Light"/>
                <a:ea typeface="Ubuntu Light"/>
                <a:cs typeface="Ubuntu Light"/>
                <a:sym typeface="Ubuntu Light"/>
              </a:rPr>
              <a:t> </a:t>
            </a:r>
            <a:r>
              <a:rPr lang="es" sz="700" u="sng">
                <a:solidFill>
                  <a:schemeClr val="hlink"/>
                </a:solidFill>
                <a:latin typeface="Ubuntu Light"/>
                <a:ea typeface="Ubuntu Light"/>
                <a:cs typeface="Ubuntu Light"/>
                <a:sym typeface="Ubuntu Light"/>
                <a:hlinkClick r:id="rId3"/>
              </a:rPr>
              <a:t>https://idpjournal.biomedcentral.com/articles/10.1186/s40249-019-0565-1</a:t>
            </a:r>
            <a:endParaRPr sz="700">
              <a:latin typeface="Ubuntu Light"/>
              <a:ea typeface="Ubuntu Light"/>
              <a:cs typeface="Ubuntu Light"/>
              <a:sym typeface="Ubuntu Light"/>
            </a:endParaRPr>
          </a:p>
          <a:p>
            <a:pPr marL="0" lvl="0" indent="0" algn="ctr" rtl="0">
              <a:spcBef>
                <a:spcPts val="0"/>
              </a:spcBef>
              <a:spcAft>
                <a:spcPts val="0"/>
              </a:spcAft>
              <a:buNone/>
            </a:pPr>
            <a:r>
              <a:rPr lang="es" sz="700">
                <a:latin typeface="Ubuntu Light"/>
                <a:ea typeface="Ubuntu Light"/>
                <a:cs typeface="Ubuntu Light"/>
                <a:sym typeface="Ubuntu Light"/>
              </a:rPr>
              <a:t>https://www.ncbi.nlm.nih.gov/pmc/articles/PMC4342965/</a:t>
            </a:r>
            <a:endParaRPr sz="700">
              <a:latin typeface="Ubuntu Light"/>
              <a:ea typeface="Ubuntu Light"/>
              <a:cs typeface="Ubuntu Light"/>
              <a:sym typeface="Ubuntu Light"/>
            </a:endParaRPr>
          </a:p>
        </p:txBody>
      </p:sp>
      <p:pic>
        <p:nvPicPr>
          <p:cNvPr id="450" name="Google Shape;450;p53"/>
          <p:cNvPicPr preferRelativeResize="0"/>
          <p:nvPr/>
        </p:nvPicPr>
        <p:blipFill>
          <a:blip r:embed="rId4">
            <a:alphaModFix/>
          </a:blip>
          <a:stretch>
            <a:fillRect/>
          </a:stretch>
        </p:blipFill>
        <p:spPr>
          <a:xfrm>
            <a:off x="3438574" y="2980734"/>
            <a:ext cx="4546200" cy="1503965"/>
          </a:xfrm>
          <a:prstGeom prst="rect">
            <a:avLst/>
          </a:prstGeom>
          <a:noFill/>
          <a:ln>
            <a:noFill/>
          </a:ln>
        </p:spPr>
      </p:pic>
      <p:grpSp>
        <p:nvGrpSpPr>
          <p:cNvPr id="451" name="Google Shape;451;p53"/>
          <p:cNvGrpSpPr/>
          <p:nvPr/>
        </p:nvGrpSpPr>
        <p:grpSpPr>
          <a:xfrm>
            <a:off x="641218" y="1376051"/>
            <a:ext cx="2694460" cy="3364422"/>
            <a:chOff x="555172" y="-875"/>
            <a:chExt cx="4452182" cy="5144376"/>
          </a:xfrm>
        </p:grpSpPr>
        <p:pic>
          <p:nvPicPr>
            <p:cNvPr id="452" name="Google Shape;452;p53"/>
            <p:cNvPicPr preferRelativeResize="0"/>
            <p:nvPr/>
          </p:nvPicPr>
          <p:blipFill rotWithShape="1">
            <a:blip r:embed="rId5">
              <a:alphaModFix/>
            </a:blip>
            <a:srcRect r="84944"/>
            <a:stretch/>
          </p:blipFill>
          <p:spPr>
            <a:xfrm>
              <a:off x="555172" y="0"/>
              <a:ext cx="1209549" cy="5143501"/>
            </a:xfrm>
            <a:prstGeom prst="rect">
              <a:avLst/>
            </a:prstGeom>
            <a:noFill/>
            <a:ln>
              <a:noFill/>
            </a:ln>
          </p:spPr>
        </p:pic>
        <p:pic>
          <p:nvPicPr>
            <p:cNvPr id="453" name="Google Shape;453;p53"/>
            <p:cNvPicPr preferRelativeResize="0"/>
            <p:nvPr/>
          </p:nvPicPr>
          <p:blipFill rotWithShape="1">
            <a:blip r:embed="rId5">
              <a:alphaModFix/>
            </a:blip>
            <a:srcRect l="58432"/>
            <a:stretch/>
          </p:blipFill>
          <p:spPr>
            <a:xfrm>
              <a:off x="1667878" y="-875"/>
              <a:ext cx="3339476" cy="5143501"/>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a:p>
            <a:pPr marL="0" lvl="0" indent="0" algn="l" rtl="0">
              <a:spcBef>
                <a:spcPts val="0"/>
              </a:spcBef>
              <a:spcAft>
                <a:spcPts val="0"/>
              </a:spcAft>
              <a:buNone/>
            </a:pPr>
            <a:fld id="{00000000-1234-1234-1234-123412341234}" type="slidenum">
              <a:rPr lang="es">
                <a:solidFill>
                  <a:schemeClr val="lt2"/>
                </a:solidFill>
              </a:rPr>
              <a:t>27</a:t>
            </a:fld>
            <a:endParaRPr>
              <a:solidFill>
                <a:schemeClr val="lt2"/>
              </a:solidFill>
            </a:endParaRPr>
          </a:p>
        </p:txBody>
      </p:sp>
      <p:sp>
        <p:nvSpPr>
          <p:cNvPr id="459" name="Google Shape;459;p54"/>
          <p:cNvSpPr txBox="1"/>
          <p:nvPr/>
        </p:nvSpPr>
        <p:spPr>
          <a:xfrm>
            <a:off x="5695375" y="347000"/>
            <a:ext cx="3000000" cy="32841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200"/>
              </a:spcBef>
              <a:spcAft>
                <a:spcPts val="0"/>
              </a:spcAft>
              <a:buNone/>
            </a:pPr>
            <a:r>
              <a:rPr lang="es" sz="1300" b="1">
                <a:solidFill>
                  <a:srgbClr val="666666"/>
                </a:solidFill>
                <a:latin typeface="Ubuntu"/>
                <a:ea typeface="Ubuntu"/>
                <a:cs typeface="Ubuntu"/>
                <a:sym typeface="Ubuntu"/>
              </a:rPr>
              <a:t>Locations with 80% probability of WNV </a:t>
            </a:r>
            <a:r>
              <a:rPr lang="es" sz="1300">
                <a:solidFill>
                  <a:srgbClr val="666666"/>
                </a:solidFill>
                <a:latin typeface="Ubuntu Light"/>
                <a:ea typeface="Ubuntu Light"/>
                <a:cs typeface="Ubuntu Light"/>
                <a:sym typeface="Ubuntu Light"/>
              </a:rPr>
              <a:t> </a:t>
            </a:r>
            <a:endParaRPr sz="1300">
              <a:solidFill>
                <a:srgbClr val="666666"/>
              </a:solidFill>
              <a:latin typeface="Ubuntu Light"/>
              <a:ea typeface="Ubuntu Light"/>
              <a:cs typeface="Ubuntu Light"/>
              <a:sym typeface="Ubuntu Light"/>
            </a:endParaRPr>
          </a:p>
          <a:p>
            <a:pPr marL="457200" lvl="0" indent="-311150" algn="l" rtl="0">
              <a:lnSpc>
                <a:spcPct val="170000"/>
              </a:lnSpc>
              <a:spcBef>
                <a:spcPts val="130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Elk Grove Village (7,500 acres)</a:t>
            </a:r>
            <a:endParaRPr sz="1300">
              <a:solidFill>
                <a:srgbClr val="666666"/>
              </a:solidFill>
              <a:latin typeface="Ubuntu Light"/>
              <a:ea typeface="Ubuntu Light"/>
              <a:cs typeface="Ubuntu Light"/>
              <a:sym typeface="Ubuntu Light"/>
            </a:endParaRPr>
          </a:p>
          <a:p>
            <a:pPr marL="457200" lvl="0" indent="-311150" algn="l" rtl="0">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Des Plains (9,000 acres)</a:t>
            </a:r>
            <a:endParaRPr sz="1300">
              <a:solidFill>
                <a:srgbClr val="666666"/>
              </a:solidFill>
              <a:latin typeface="Ubuntu Light"/>
              <a:ea typeface="Ubuntu Light"/>
              <a:cs typeface="Ubuntu Light"/>
              <a:sym typeface="Ubuntu Light"/>
            </a:endParaRPr>
          </a:p>
          <a:p>
            <a:pPr marL="457200" lvl="0" indent="-311150" algn="l" rtl="0">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Norridge (1,100 acres)</a:t>
            </a:r>
            <a:endParaRPr sz="1300">
              <a:solidFill>
                <a:srgbClr val="666666"/>
              </a:solidFill>
              <a:latin typeface="Ubuntu Light"/>
              <a:ea typeface="Ubuntu Light"/>
              <a:cs typeface="Ubuntu Light"/>
              <a:sym typeface="Ubuntu Light"/>
            </a:endParaRPr>
          </a:p>
          <a:p>
            <a:pPr marL="457200" lvl="0" indent="-311150" algn="l" rtl="0">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Lincolnwood (1,700 acres)</a:t>
            </a:r>
            <a:endParaRPr sz="1300">
              <a:solidFill>
                <a:srgbClr val="666666"/>
              </a:solidFill>
              <a:latin typeface="Ubuntu Light"/>
              <a:ea typeface="Ubuntu Light"/>
              <a:cs typeface="Ubuntu Light"/>
              <a:sym typeface="Ubuntu Light"/>
            </a:endParaRPr>
          </a:p>
          <a:p>
            <a:pPr marL="457200" lvl="0" indent="-311150" algn="l" rtl="0">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Stickney (1,200 acres)</a:t>
            </a:r>
            <a:endParaRPr sz="1300">
              <a:solidFill>
                <a:srgbClr val="666666"/>
              </a:solidFill>
              <a:latin typeface="Ubuntu Light"/>
              <a:ea typeface="Ubuntu Light"/>
              <a:cs typeface="Ubuntu Light"/>
              <a:sym typeface="Ubuntu Light"/>
            </a:endParaRPr>
          </a:p>
          <a:p>
            <a:pPr marL="457200" lvl="0" indent="-311150" algn="l" rtl="0">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Forest View (900 acres)</a:t>
            </a:r>
            <a:endParaRPr sz="1300">
              <a:solidFill>
                <a:srgbClr val="666666"/>
              </a:solidFill>
              <a:latin typeface="Ubuntu Light"/>
              <a:ea typeface="Ubuntu Light"/>
              <a:cs typeface="Ubuntu Light"/>
              <a:sym typeface="Ubuntu Light"/>
            </a:endParaRPr>
          </a:p>
          <a:p>
            <a:pPr marL="457200" lvl="0" indent="-311150" algn="l" rtl="0">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Morton Grove (3,100 acres)</a:t>
            </a:r>
            <a:endParaRPr sz="1300">
              <a:solidFill>
                <a:srgbClr val="666666"/>
              </a:solidFill>
              <a:latin typeface="Ubuntu Light"/>
              <a:ea typeface="Ubuntu Light"/>
              <a:cs typeface="Ubuntu Light"/>
              <a:sym typeface="Ubuntu Light"/>
            </a:endParaRPr>
          </a:p>
        </p:txBody>
      </p:sp>
      <p:sp>
        <p:nvSpPr>
          <p:cNvPr id="460" name="Google Shape;460;p54"/>
          <p:cNvSpPr txBox="1"/>
          <p:nvPr/>
        </p:nvSpPr>
        <p:spPr>
          <a:xfrm>
            <a:off x="5784475" y="3855825"/>
            <a:ext cx="2821800" cy="990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sz="1300" b="1">
                <a:solidFill>
                  <a:srgbClr val="666666"/>
                </a:solidFill>
                <a:latin typeface="Ubuntu"/>
                <a:ea typeface="Ubuntu"/>
                <a:cs typeface="Ubuntu"/>
                <a:sym typeface="Ubuntu"/>
              </a:rPr>
              <a:t>Around 24,500 acres of area in Chicago identified as high risk, housing an approximate population of 148,500 people.</a:t>
            </a:r>
            <a:endParaRPr sz="1300" b="1">
              <a:solidFill>
                <a:srgbClr val="666666"/>
              </a:solidFill>
              <a:latin typeface="Ubuntu"/>
              <a:ea typeface="Ubuntu"/>
              <a:cs typeface="Ubuntu"/>
              <a:sym typeface="Ubuntu"/>
            </a:endParaRPr>
          </a:p>
        </p:txBody>
      </p:sp>
      <p:sp>
        <p:nvSpPr>
          <p:cNvPr id="461" name="Google Shape;461;p54"/>
          <p:cNvSpPr txBox="1"/>
          <p:nvPr/>
        </p:nvSpPr>
        <p:spPr>
          <a:xfrm>
            <a:off x="4960575" y="4885125"/>
            <a:ext cx="3841500" cy="2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700">
                <a:latin typeface="Ubuntu Light"/>
                <a:ea typeface="Ubuntu Light"/>
                <a:cs typeface="Ubuntu Light"/>
                <a:sym typeface="Ubuntu Light"/>
              </a:rPr>
              <a:t>Source:Wikipedia</a:t>
            </a:r>
            <a:endParaRPr sz="700">
              <a:latin typeface="Ubuntu Light"/>
              <a:ea typeface="Ubuntu Light"/>
              <a:cs typeface="Ubuntu Light"/>
              <a:sym typeface="Ubuntu Light"/>
            </a:endParaRPr>
          </a:p>
          <a:p>
            <a:pPr marL="0" lvl="0" indent="0" algn="ctr" rtl="0">
              <a:spcBef>
                <a:spcPts val="0"/>
              </a:spcBef>
              <a:spcAft>
                <a:spcPts val="0"/>
              </a:spcAft>
              <a:buNone/>
            </a:pPr>
            <a:endParaRPr sz="700">
              <a:latin typeface="Ubuntu Light"/>
              <a:ea typeface="Ubuntu Light"/>
              <a:cs typeface="Ubuntu Light"/>
              <a:sym typeface="Ubuntu Light"/>
            </a:endParaRPr>
          </a:p>
        </p:txBody>
      </p:sp>
      <p:pic>
        <p:nvPicPr>
          <p:cNvPr id="462" name="Google Shape;462;p54"/>
          <p:cNvPicPr preferRelativeResize="0"/>
          <p:nvPr/>
        </p:nvPicPr>
        <p:blipFill>
          <a:blip r:embed="rId3">
            <a:alphaModFix/>
          </a:blip>
          <a:stretch>
            <a:fillRect/>
          </a:stretch>
        </p:blipFill>
        <p:spPr>
          <a:xfrm>
            <a:off x="152400" y="152400"/>
            <a:ext cx="4128832"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s" sz="3600">
                <a:solidFill>
                  <a:srgbClr val="666666"/>
                </a:solidFill>
              </a:rPr>
              <a:t>Let’s not forget the Human Cost </a:t>
            </a:r>
            <a:endParaRPr sz="3600" b="1">
              <a:solidFill>
                <a:srgbClr val="666666"/>
              </a:solidFill>
            </a:endParaRPr>
          </a:p>
        </p:txBody>
      </p:sp>
      <p:sp>
        <p:nvSpPr>
          <p:cNvPr id="468" name="Google Shape;468;p55"/>
          <p:cNvSpPr/>
          <p:nvPr/>
        </p:nvSpPr>
        <p:spPr>
          <a:xfrm>
            <a:off x="1430400" y="1371450"/>
            <a:ext cx="1147200" cy="399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9" name="Google Shape;469;p55"/>
          <p:cNvPicPr preferRelativeResize="0"/>
          <p:nvPr/>
        </p:nvPicPr>
        <p:blipFill>
          <a:blip r:embed="rId3">
            <a:alphaModFix/>
          </a:blip>
          <a:stretch>
            <a:fillRect/>
          </a:stretch>
        </p:blipFill>
        <p:spPr>
          <a:xfrm>
            <a:off x="1791900" y="3328118"/>
            <a:ext cx="3005623" cy="828832"/>
          </a:xfrm>
          <a:prstGeom prst="rect">
            <a:avLst/>
          </a:prstGeom>
          <a:noFill/>
          <a:ln>
            <a:noFill/>
          </a:ln>
        </p:spPr>
      </p:pic>
      <p:pic>
        <p:nvPicPr>
          <p:cNvPr id="470" name="Google Shape;470;p55"/>
          <p:cNvPicPr preferRelativeResize="0"/>
          <p:nvPr/>
        </p:nvPicPr>
        <p:blipFill>
          <a:blip r:embed="rId4">
            <a:alphaModFix/>
          </a:blip>
          <a:stretch>
            <a:fillRect/>
          </a:stretch>
        </p:blipFill>
        <p:spPr>
          <a:xfrm>
            <a:off x="4951316" y="3328125"/>
            <a:ext cx="2475911" cy="749850"/>
          </a:xfrm>
          <a:prstGeom prst="rect">
            <a:avLst/>
          </a:prstGeom>
          <a:noFill/>
          <a:ln>
            <a:noFill/>
          </a:ln>
        </p:spPr>
      </p:pic>
      <p:sp>
        <p:nvSpPr>
          <p:cNvPr id="471" name="Google Shape;471;p55"/>
          <p:cNvSpPr txBox="1">
            <a:spLocks noGrp="1"/>
          </p:cNvSpPr>
          <p:nvPr>
            <p:ph type="subTitle" idx="1"/>
          </p:nvPr>
        </p:nvSpPr>
        <p:spPr>
          <a:xfrm>
            <a:off x="2675900" y="2547750"/>
            <a:ext cx="3769500" cy="19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With a fatality rate of 5%, WNV is no small matter. Let’s look beyond just the numbers.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It disproportionately affects the elderly</a:t>
            </a:r>
            <a:endParaRPr/>
          </a:p>
        </p:txBody>
      </p:sp>
      <p:pic>
        <p:nvPicPr>
          <p:cNvPr id="477" name="Google Shape;477;p56"/>
          <p:cNvPicPr preferRelativeResize="0"/>
          <p:nvPr/>
        </p:nvPicPr>
        <p:blipFill>
          <a:blip r:embed="rId3">
            <a:alphaModFix/>
          </a:blip>
          <a:stretch>
            <a:fillRect/>
          </a:stretch>
        </p:blipFill>
        <p:spPr>
          <a:xfrm>
            <a:off x="2128525" y="1334300"/>
            <a:ext cx="4886949" cy="3086500"/>
          </a:xfrm>
          <a:prstGeom prst="rect">
            <a:avLst/>
          </a:prstGeom>
          <a:noFill/>
          <a:ln>
            <a:noFill/>
          </a:ln>
        </p:spPr>
      </p:pic>
      <p:sp>
        <p:nvSpPr>
          <p:cNvPr id="478" name="Google Shape;478;p56"/>
          <p:cNvSpPr txBox="1"/>
          <p:nvPr/>
        </p:nvSpPr>
        <p:spPr>
          <a:xfrm>
            <a:off x="2754275" y="4756825"/>
            <a:ext cx="3996300" cy="2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latin typeface="Ubuntu Light"/>
                <a:ea typeface="Ubuntu Light"/>
                <a:cs typeface="Ubuntu Light"/>
                <a:sym typeface="Ubuntu Light"/>
              </a:rPr>
              <a:t>Source: https://www.cdc.gov/westnile/index.html</a:t>
            </a:r>
            <a:endParaRPr sz="800">
              <a:latin typeface="Ubuntu Light"/>
              <a:ea typeface="Ubuntu Light"/>
              <a:cs typeface="Ubuntu Light"/>
              <a:sym typeface="Ubuntu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547422" y="869875"/>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5800">
                <a:solidFill>
                  <a:srgbClr val="434343"/>
                </a:solidFill>
              </a:rPr>
              <a:t>Context</a:t>
            </a:r>
            <a:endParaRPr sz="5800" b="1">
              <a:solidFill>
                <a:srgbClr val="434343"/>
              </a:solidFill>
            </a:endParaRPr>
          </a:p>
        </p:txBody>
      </p:sp>
      <p:sp>
        <p:nvSpPr>
          <p:cNvPr id="207" name="Google Shape;207;p30"/>
          <p:cNvSpPr txBox="1">
            <a:spLocks noGrp="1"/>
          </p:cNvSpPr>
          <p:nvPr>
            <p:ph type="subTitle" idx="1"/>
          </p:nvPr>
        </p:nvSpPr>
        <p:spPr>
          <a:xfrm>
            <a:off x="614775" y="2183775"/>
            <a:ext cx="2920800" cy="15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s" sz="1800"/>
              <a:t>As a result of the recent outbreak of West Nile Virus in Chicago, we have been contracted to help understand the problem and propose a way forward.</a:t>
            </a:r>
            <a:endParaRPr sz="1800"/>
          </a:p>
        </p:txBody>
      </p:sp>
      <p:sp>
        <p:nvSpPr>
          <p:cNvPr id="208" name="Google Shape;208;p3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a:t>
            </a:fld>
            <a:endParaRPr/>
          </a:p>
        </p:txBody>
      </p:sp>
      <p:cxnSp>
        <p:nvCxnSpPr>
          <p:cNvPr id="209" name="Google Shape;209;p30"/>
          <p:cNvCxnSpPr/>
          <p:nvPr/>
        </p:nvCxnSpPr>
        <p:spPr>
          <a:xfrm>
            <a:off x="678525" y="19843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10" name="Google Shape;210;p30"/>
          <p:cNvPicPr preferRelativeResize="0"/>
          <p:nvPr/>
        </p:nvPicPr>
        <p:blipFill>
          <a:blip r:embed="rId3">
            <a:alphaModFix/>
          </a:blip>
          <a:stretch>
            <a:fillRect/>
          </a:stretch>
        </p:blipFill>
        <p:spPr>
          <a:xfrm>
            <a:off x="3687975" y="2108400"/>
            <a:ext cx="5296306" cy="225001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7"/>
          <p:cNvSpPr txBox="1">
            <a:spLocks noGrp="1"/>
          </p:cNvSpPr>
          <p:nvPr>
            <p:ph type="title"/>
          </p:nvPr>
        </p:nvSpPr>
        <p:spPr>
          <a:xfrm>
            <a:off x="0" y="5210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human cost is 2x more than the monetary cost</a:t>
            </a:r>
            <a:endParaRPr/>
          </a:p>
          <a:p>
            <a:pPr marL="0" lvl="0" indent="0" algn="l" rtl="0">
              <a:spcBef>
                <a:spcPts val="0"/>
              </a:spcBef>
              <a:spcAft>
                <a:spcPts val="0"/>
              </a:spcAft>
              <a:buNone/>
            </a:pPr>
            <a:endParaRPr/>
          </a:p>
        </p:txBody>
      </p:sp>
      <p:grpSp>
        <p:nvGrpSpPr>
          <p:cNvPr id="484" name="Google Shape;484;p57"/>
          <p:cNvGrpSpPr/>
          <p:nvPr/>
        </p:nvGrpSpPr>
        <p:grpSpPr>
          <a:xfrm>
            <a:off x="2152799" y="1146407"/>
            <a:ext cx="2436225" cy="2871961"/>
            <a:chOff x="2744034" y="1146343"/>
            <a:chExt cx="1827900" cy="2399700"/>
          </a:xfrm>
        </p:grpSpPr>
        <p:sp>
          <p:nvSpPr>
            <p:cNvPr id="485" name="Google Shape;485;p57"/>
            <p:cNvSpPr/>
            <p:nvPr/>
          </p:nvSpPr>
          <p:spPr>
            <a:xfrm rot="-5400000">
              <a:off x="2458134" y="1432243"/>
              <a:ext cx="2399700" cy="1827900"/>
            </a:xfrm>
            <a:prstGeom prst="rightArrowCallout">
              <a:avLst>
                <a:gd name="adj1" fmla="val 9283"/>
                <a:gd name="adj2" fmla="val 13570"/>
                <a:gd name="adj3" fmla="val 16082"/>
                <a:gd name="adj4" fmla="val 81236"/>
              </a:avLst>
            </a:prstGeom>
            <a:solidFill>
              <a:srgbClr val="83E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7"/>
            <p:cNvSpPr/>
            <p:nvPr/>
          </p:nvSpPr>
          <p:spPr>
            <a:xfrm flipH="1">
              <a:off x="2832600" y="1686400"/>
              <a:ext cx="1649400" cy="1769700"/>
            </a:xfrm>
            <a:prstGeom prst="snip1Rect">
              <a:avLst>
                <a:gd name="adj" fmla="val 0"/>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7"/>
            <p:cNvSpPr txBox="1"/>
            <p:nvPr/>
          </p:nvSpPr>
          <p:spPr>
            <a:xfrm>
              <a:off x="2966450" y="1731850"/>
              <a:ext cx="1383000" cy="14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200" b="1">
                  <a:solidFill>
                    <a:srgbClr val="FFFFFF"/>
                  </a:solidFill>
                  <a:latin typeface="Roboto"/>
                  <a:ea typeface="Roboto"/>
                  <a:cs typeface="Roboto"/>
                  <a:sym typeface="Roboto"/>
                </a:rPr>
                <a:t>Human Cost</a:t>
              </a:r>
              <a:endParaRPr sz="12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9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s" sz="900">
                  <a:solidFill>
                    <a:srgbClr val="FFFFFF"/>
                  </a:solidFill>
                  <a:latin typeface="Roboto"/>
                  <a:ea typeface="Roboto"/>
                  <a:cs typeface="Roboto"/>
                  <a:sym typeface="Roboto"/>
                </a:rPr>
                <a:t>Approx </a:t>
              </a:r>
              <a:r>
                <a:rPr lang="es" sz="900" b="1">
                  <a:solidFill>
                    <a:srgbClr val="FFFFFF"/>
                  </a:solidFill>
                  <a:latin typeface="Roboto"/>
                  <a:ea typeface="Roboto"/>
                  <a:cs typeface="Roboto"/>
                  <a:sym typeface="Roboto"/>
                </a:rPr>
                <a:t>$10,000 p</a:t>
              </a:r>
              <a:r>
                <a:rPr lang="es" sz="900">
                  <a:solidFill>
                    <a:srgbClr val="FFFFFF"/>
                  </a:solidFill>
                  <a:latin typeface="Roboto"/>
                  <a:ea typeface="Roboto"/>
                  <a:cs typeface="Roboto"/>
                  <a:sym typeface="Roboto"/>
                </a:rPr>
                <a:t>er person infected.</a:t>
              </a:r>
              <a:endParaRPr sz="900">
                <a:solidFill>
                  <a:srgbClr val="FFFFFF"/>
                </a:solidFill>
                <a:latin typeface="Roboto"/>
                <a:ea typeface="Roboto"/>
                <a:cs typeface="Roboto"/>
                <a:sym typeface="Roboto"/>
              </a:endParaRPr>
            </a:p>
            <a:p>
              <a:pPr marL="0" lvl="0" indent="0" algn="ctr" rtl="0">
                <a:lnSpc>
                  <a:spcPct val="115000"/>
                </a:lnSpc>
                <a:spcBef>
                  <a:spcPts val="1600"/>
                </a:spcBef>
                <a:spcAft>
                  <a:spcPts val="0"/>
                </a:spcAft>
                <a:buNone/>
              </a:pPr>
              <a:r>
                <a:rPr lang="es" sz="900">
                  <a:solidFill>
                    <a:srgbClr val="FFFFFF"/>
                  </a:solidFill>
                  <a:latin typeface="Roboto"/>
                  <a:ea typeface="Roboto"/>
                  <a:cs typeface="Roboto"/>
                  <a:sym typeface="Roboto"/>
                </a:rPr>
                <a:t>148,500 people in high risk areas. Assuming 20% infection rate, </a:t>
              </a:r>
              <a:endParaRPr sz="900">
                <a:solidFill>
                  <a:srgbClr val="FFFFFF"/>
                </a:solidFill>
                <a:latin typeface="Roboto"/>
                <a:ea typeface="Roboto"/>
                <a:cs typeface="Roboto"/>
                <a:sym typeface="Roboto"/>
              </a:endParaRPr>
            </a:p>
            <a:p>
              <a:pPr marL="0" lvl="0" indent="0" algn="ctr" rtl="0">
                <a:lnSpc>
                  <a:spcPct val="115000"/>
                </a:lnSpc>
                <a:spcBef>
                  <a:spcPts val="1600"/>
                </a:spcBef>
                <a:spcAft>
                  <a:spcPts val="0"/>
                </a:spcAft>
                <a:buNone/>
              </a:pPr>
              <a:r>
                <a:rPr lang="es" sz="900" b="1">
                  <a:solidFill>
                    <a:srgbClr val="FFFFFF"/>
                  </a:solidFill>
                  <a:latin typeface="Roboto"/>
                  <a:ea typeface="Roboto"/>
                  <a:cs typeface="Roboto"/>
                  <a:sym typeface="Roboto"/>
                </a:rPr>
                <a:t>Hospitalization Costs =$297,000,000 </a:t>
              </a:r>
              <a:endParaRPr sz="900" b="1">
                <a:solidFill>
                  <a:srgbClr val="FFFFFF"/>
                </a:solidFill>
                <a:latin typeface="Roboto"/>
                <a:ea typeface="Roboto"/>
                <a:cs typeface="Roboto"/>
                <a:sym typeface="Roboto"/>
              </a:endParaRPr>
            </a:p>
            <a:p>
              <a:pPr marL="0" lvl="0" indent="0" algn="ctr" rtl="0">
                <a:lnSpc>
                  <a:spcPct val="115000"/>
                </a:lnSpc>
                <a:spcBef>
                  <a:spcPts val="1600"/>
                </a:spcBef>
                <a:spcAft>
                  <a:spcPts val="1600"/>
                </a:spcAft>
                <a:buNone/>
              </a:pPr>
              <a:endParaRPr sz="900">
                <a:solidFill>
                  <a:srgbClr val="FFFFFF"/>
                </a:solidFill>
                <a:latin typeface="Roboto"/>
                <a:ea typeface="Roboto"/>
                <a:cs typeface="Roboto"/>
                <a:sym typeface="Roboto"/>
              </a:endParaRPr>
            </a:p>
          </p:txBody>
        </p:sp>
      </p:grpSp>
      <p:grpSp>
        <p:nvGrpSpPr>
          <p:cNvPr id="488" name="Google Shape;488;p57"/>
          <p:cNvGrpSpPr/>
          <p:nvPr/>
        </p:nvGrpSpPr>
        <p:grpSpPr>
          <a:xfrm>
            <a:off x="4589223" y="1686315"/>
            <a:ext cx="2436225" cy="2871961"/>
            <a:chOff x="4572084" y="1597469"/>
            <a:chExt cx="1827900" cy="2399700"/>
          </a:xfrm>
        </p:grpSpPr>
        <p:sp>
          <p:nvSpPr>
            <p:cNvPr id="489" name="Google Shape;489;p57"/>
            <p:cNvSpPr/>
            <p:nvPr/>
          </p:nvSpPr>
          <p:spPr>
            <a:xfrm rot="5400000">
              <a:off x="4286184" y="1883369"/>
              <a:ext cx="2399700" cy="1827900"/>
            </a:xfrm>
            <a:prstGeom prst="rightArrowCallout">
              <a:avLst>
                <a:gd name="adj1" fmla="val 9283"/>
                <a:gd name="adj2" fmla="val 13570"/>
                <a:gd name="adj3" fmla="val 16082"/>
                <a:gd name="adj4" fmla="val 81236"/>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7"/>
            <p:cNvSpPr/>
            <p:nvPr/>
          </p:nvSpPr>
          <p:spPr>
            <a:xfrm rot="10800000" flipH="1">
              <a:off x="4662018" y="1687411"/>
              <a:ext cx="1649400" cy="1769700"/>
            </a:xfrm>
            <a:prstGeom prst="snip1Rect">
              <a:avLst>
                <a:gd name="adj" fmla="val 0"/>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7"/>
            <p:cNvSpPr txBox="1"/>
            <p:nvPr/>
          </p:nvSpPr>
          <p:spPr>
            <a:xfrm>
              <a:off x="4795215" y="1687405"/>
              <a:ext cx="1383000" cy="156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300" b="1">
                  <a:solidFill>
                    <a:srgbClr val="FFFFFF"/>
                  </a:solidFill>
                  <a:latin typeface="Roboto"/>
                  <a:ea typeface="Roboto"/>
                  <a:cs typeface="Roboto"/>
                  <a:sym typeface="Roboto"/>
                </a:rPr>
                <a:t>Monetary Cost</a:t>
              </a:r>
              <a:endParaRPr sz="13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0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s" sz="1000">
                  <a:solidFill>
                    <a:srgbClr val="FFFFFF"/>
                  </a:solidFill>
                  <a:latin typeface="Roboto"/>
                  <a:ea typeface="Roboto"/>
                  <a:cs typeface="Roboto"/>
                  <a:sym typeface="Roboto"/>
                </a:rPr>
                <a:t>Approx $</a:t>
              </a:r>
              <a:r>
                <a:rPr lang="es" sz="1000" b="1">
                  <a:solidFill>
                    <a:srgbClr val="FFFFFF"/>
                  </a:solidFill>
                  <a:latin typeface="Roboto"/>
                  <a:ea typeface="Roboto"/>
                  <a:cs typeface="Roboto"/>
                  <a:sym typeface="Roboto"/>
                </a:rPr>
                <a:t>1000</a:t>
              </a:r>
              <a:r>
                <a:rPr lang="es" sz="1000">
                  <a:solidFill>
                    <a:srgbClr val="FFFFFF"/>
                  </a:solidFill>
                  <a:latin typeface="Roboto"/>
                  <a:ea typeface="Roboto"/>
                  <a:cs typeface="Roboto"/>
                  <a:sym typeface="Roboto"/>
                </a:rPr>
                <a:t> per acre sprayed.</a:t>
              </a:r>
              <a:endParaRPr sz="1000">
                <a:solidFill>
                  <a:srgbClr val="FFFFFF"/>
                </a:solidFill>
                <a:latin typeface="Roboto"/>
                <a:ea typeface="Roboto"/>
                <a:cs typeface="Roboto"/>
                <a:sym typeface="Roboto"/>
              </a:endParaRPr>
            </a:p>
            <a:p>
              <a:pPr marL="0" lvl="0" indent="0" algn="ctr" rtl="0">
                <a:lnSpc>
                  <a:spcPct val="115000"/>
                </a:lnSpc>
                <a:spcBef>
                  <a:spcPts val="1600"/>
                </a:spcBef>
                <a:spcAft>
                  <a:spcPts val="0"/>
                </a:spcAft>
                <a:buNone/>
              </a:pPr>
              <a:r>
                <a:rPr lang="es" sz="1000">
                  <a:solidFill>
                    <a:srgbClr val="FFFFFF"/>
                  </a:solidFill>
                  <a:latin typeface="Roboto"/>
                  <a:ea typeface="Roboto"/>
                  <a:cs typeface="Roboto"/>
                  <a:sym typeface="Roboto"/>
                </a:rPr>
                <a:t>24,500 acres of high risk area. Assuming 5 sprays a year,</a:t>
              </a:r>
              <a:endParaRPr sz="1000">
                <a:solidFill>
                  <a:srgbClr val="FFFFFF"/>
                </a:solidFill>
                <a:latin typeface="Roboto"/>
                <a:ea typeface="Roboto"/>
                <a:cs typeface="Roboto"/>
                <a:sym typeface="Roboto"/>
              </a:endParaRPr>
            </a:p>
            <a:p>
              <a:pPr marL="0" lvl="0" indent="0" algn="ctr" rtl="0">
                <a:lnSpc>
                  <a:spcPct val="115000"/>
                </a:lnSpc>
                <a:spcBef>
                  <a:spcPts val="1600"/>
                </a:spcBef>
                <a:spcAft>
                  <a:spcPts val="1600"/>
                </a:spcAft>
                <a:buNone/>
              </a:pPr>
              <a:r>
                <a:rPr lang="es" sz="1000" b="1">
                  <a:solidFill>
                    <a:srgbClr val="FFFFFF"/>
                  </a:solidFill>
                  <a:latin typeface="Roboto"/>
                  <a:ea typeface="Roboto"/>
                  <a:cs typeface="Roboto"/>
                  <a:sym typeface="Roboto"/>
                </a:rPr>
                <a:t>Spraying Costs = $122,500,000</a:t>
              </a:r>
              <a:endParaRPr sz="1000" b="1">
                <a:solidFill>
                  <a:srgbClr val="FFFFFF"/>
                </a:solidFill>
                <a:latin typeface="Roboto"/>
                <a:ea typeface="Roboto"/>
                <a:cs typeface="Roboto"/>
                <a:sym typeface="Roboto"/>
              </a:endParaRPr>
            </a:p>
          </p:txBody>
        </p:sp>
      </p:grpSp>
      <p:sp>
        <p:nvSpPr>
          <p:cNvPr id="492" name="Google Shape;492;p57"/>
          <p:cNvSpPr txBox="1"/>
          <p:nvPr/>
        </p:nvSpPr>
        <p:spPr>
          <a:xfrm>
            <a:off x="2130575" y="4604425"/>
            <a:ext cx="5713800" cy="2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latin typeface="Ubuntu Light"/>
                <a:ea typeface="Ubuntu Light"/>
                <a:cs typeface="Ubuntu Light"/>
                <a:sym typeface="Ubuntu Light"/>
              </a:rPr>
              <a:t>*Sources: </a:t>
            </a:r>
            <a:endParaRPr sz="800">
              <a:latin typeface="Ubuntu Light"/>
              <a:ea typeface="Ubuntu Light"/>
              <a:cs typeface="Ubuntu Light"/>
              <a:sym typeface="Ubuntu Light"/>
            </a:endParaRPr>
          </a:p>
          <a:p>
            <a:pPr marL="0" lvl="0" indent="0" algn="ctr" rtl="0">
              <a:spcBef>
                <a:spcPts val="0"/>
              </a:spcBef>
              <a:spcAft>
                <a:spcPts val="0"/>
              </a:spcAft>
              <a:buNone/>
            </a:pPr>
            <a:r>
              <a:rPr lang="es" sz="800" u="sng">
                <a:solidFill>
                  <a:schemeClr val="hlink"/>
                </a:solidFill>
                <a:latin typeface="Ubuntu Light"/>
                <a:ea typeface="Ubuntu Light"/>
                <a:cs typeface="Ubuntu Light"/>
                <a:sym typeface="Ubuntu Light"/>
                <a:hlinkClick r:id="rId3"/>
              </a:rPr>
              <a:t>https://www.callnorthwest.com/2020/05/how-much-does-a-mosquito-treatment-cost/</a:t>
            </a:r>
            <a:endParaRPr sz="800">
              <a:latin typeface="Ubuntu Light"/>
              <a:ea typeface="Ubuntu Light"/>
              <a:cs typeface="Ubuntu Light"/>
              <a:sym typeface="Ubuntu Light"/>
            </a:endParaRPr>
          </a:p>
          <a:p>
            <a:pPr marL="0" lvl="0" indent="0" algn="ctr" rtl="0">
              <a:spcBef>
                <a:spcPts val="0"/>
              </a:spcBef>
              <a:spcAft>
                <a:spcPts val="0"/>
              </a:spcAft>
              <a:buNone/>
            </a:pPr>
            <a:r>
              <a:rPr lang="es" sz="800" u="sng">
                <a:solidFill>
                  <a:schemeClr val="hlink"/>
                </a:solidFill>
                <a:latin typeface="Ubuntu Light"/>
                <a:ea typeface="Ubuntu Light"/>
                <a:cs typeface="Ubuntu Light"/>
                <a:sym typeface="Ubuntu Light"/>
                <a:hlinkClick r:id="rId4"/>
              </a:rPr>
              <a:t>https://bmcinfectdis.biomedcentral.com/articles/10.1186/s12879-019-4596-9</a:t>
            </a:r>
            <a:endParaRPr sz="800">
              <a:latin typeface="Ubuntu Light"/>
              <a:ea typeface="Ubuntu Light"/>
              <a:cs typeface="Ubuntu Light"/>
              <a:sym typeface="Ubuntu Light"/>
            </a:endParaRPr>
          </a:p>
          <a:p>
            <a:pPr marL="0" lvl="0" indent="0" algn="ctr" rtl="0">
              <a:spcBef>
                <a:spcPts val="0"/>
              </a:spcBef>
              <a:spcAft>
                <a:spcPts val="0"/>
              </a:spcAft>
              <a:buNone/>
            </a:pPr>
            <a:endParaRPr sz="800">
              <a:latin typeface="Ubuntu Light"/>
              <a:ea typeface="Ubuntu Light"/>
              <a:cs typeface="Ubuntu Light"/>
              <a:sym typeface="Ubuntu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8"/>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We have chosen a deliberate focus on sensitivity</a:t>
            </a:r>
            <a:endParaRPr/>
          </a:p>
        </p:txBody>
      </p:sp>
      <p:sp>
        <p:nvSpPr>
          <p:cNvPr id="498" name="Google Shape;498;p58"/>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False Positives</a:t>
            </a:r>
            <a:endParaRPr/>
          </a:p>
        </p:txBody>
      </p:sp>
      <p:sp>
        <p:nvSpPr>
          <p:cNvPr id="499" name="Google Shape;499;p58"/>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Incorrectly predicting presence of WNV </a:t>
            </a:r>
            <a:endParaRPr/>
          </a:p>
          <a:p>
            <a:pPr marL="0" lvl="0" indent="0" algn="l" rtl="0">
              <a:spcBef>
                <a:spcPts val="0"/>
              </a:spcBef>
              <a:spcAft>
                <a:spcPts val="0"/>
              </a:spcAft>
              <a:buNone/>
            </a:pPr>
            <a:r>
              <a:rPr lang="es"/>
              <a:t>Pros: Increased sensitivity would result in curtailing the virus before it spread</a:t>
            </a:r>
            <a:endParaRPr/>
          </a:p>
          <a:p>
            <a:pPr marL="0" lvl="0" indent="0" algn="l" rtl="0">
              <a:spcBef>
                <a:spcPts val="0"/>
              </a:spcBef>
              <a:spcAft>
                <a:spcPts val="0"/>
              </a:spcAft>
              <a:buNone/>
            </a:pPr>
            <a:r>
              <a:rPr lang="es"/>
              <a:t>Cons: Extra spraying costs</a:t>
            </a:r>
            <a:endParaRPr/>
          </a:p>
        </p:txBody>
      </p:sp>
      <p:sp>
        <p:nvSpPr>
          <p:cNvPr id="500" name="Google Shape;500;p58"/>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False Negatives</a:t>
            </a:r>
            <a:endParaRPr/>
          </a:p>
        </p:txBody>
      </p:sp>
      <p:sp>
        <p:nvSpPr>
          <p:cNvPr id="501" name="Google Shape;501;p58"/>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Incorrectly predicting the lack of WNV </a:t>
            </a:r>
            <a:endParaRPr/>
          </a:p>
          <a:p>
            <a:pPr marL="0" lvl="0" indent="0" algn="l" rtl="0">
              <a:spcBef>
                <a:spcPts val="0"/>
              </a:spcBef>
              <a:spcAft>
                <a:spcPts val="0"/>
              </a:spcAft>
              <a:buNone/>
            </a:pPr>
            <a:r>
              <a:rPr lang="es"/>
              <a:t>Pros: Reduced spraying costs</a:t>
            </a:r>
            <a:endParaRPr/>
          </a:p>
          <a:p>
            <a:pPr marL="0" lvl="0" indent="0" algn="l" rtl="0">
              <a:spcBef>
                <a:spcPts val="0"/>
              </a:spcBef>
              <a:spcAft>
                <a:spcPts val="0"/>
              </a:spcAft>
              <a:buNone/>
            </a:pPr>
            <a:r>
              <a:rPr lang="es"/>
              <a:t>Cons: Increased chance of an outbreak, leading to potential snowball effects on hospitalization and the economy. </a:t>
            </a:r>
            <a:endParaRPr/>
          </a:p>
        </p:txBody>
      </p:sp>
      <p:grpSp>
        <p:nvGrpSpPr>
          <p:cNvPr id="502" name="Google Shape;502;p58"/>
          <p:cNvGrpSpPr/>
          <p:nvPr/>
        </p:nvGrpSpPr>
        <p:grpSpPr>
          <a:xfrm>
            <a:off x="771026" y="1449228"/>
            <a:ext cx="305386" cy="338602"/>
            <a:chOff x="3300325" y="249875"/>
            <a:chExt cx="433725" cy="480900"/>
          </a:xfrm>
        </p:grpSpPr>
        <p:sp>
          <p:nvSpPr>
            <p:cNvPr id="503" name="Google Shape;503;p5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 name="Google Shape;504;p5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 name="Google Shape;505;p5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 name="Google Shape;506;p5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 name="Google Shape;507;p5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 name="Google Shape;508;p5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 name="Google Shape;509;p58"/>
          <p:cNvSpPr/>
          <p:nvPr/>
        </p:nvSpPr>
        <p:spPr>
          <a:xfrm>
            <a:off x="1110050" y="1720150"/>
            <a:ext cx="3237000" cy="22623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9"/>
          <p:cNvSpPr txBox="1">
            <a:spLocks noGrp="1"/>
          </p:cNvSpPr>
          <p:nvPr>
            <p:ph type="subTitle" idx="1"/>
          </p:nvPr>
        </p:nvSpPr>
        <p:spPr>
          <a:xfrm>
            <a:off x="1894475" y="1355550"/>
            <a:ext cx="5397600" cy="21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700"/>
              <a:t>"There’s a better way to do it - find it" </a:t>
            </a:r>
            <a:endParaRPr sz="2700" i="0">
              <a:solidFill>
                <a:srgbClr val="434343"/>
              </a:solidFill>
            </a:endParaRPr>
          </a:p>
        </p:txBody>
      </p:sp>
      <p:sp>
        <p:nvSpPr>
          <p:cNvPr id="515" name="Google Shape;515;p5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32</a:t>
            </a:fld>
            <a:endParaRPr/>
          </a:p>
        </p:txBody>
      </p:sp>
      <p:sp>
        <p:nvSpPr>
          <p:cNvPr id="516" name="Google Shape;516;p59"/>
          <p:cNvSpPr txBox="1">
            <a:spLocks noGrp="1"/>
          </p:cNvSpPr>
          <p:nvPr>
            <p:ph type="subTitle" idx="2"/>
          </p:nvPr>
        </p:nvSpPr>
        <p:spPr>
          <a:xfrm>
            <a:off x="1894475" y="3053600"/>
            <a:ext cx="2920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—Thomas Edison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0"/>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How can we make spraying more cost-efficient?</a:t>
            </a:r>
            <a:endParaRPr/>
          </a:p>
        </p:txBody>
      </p:sp>
      <p:sp>
        <p:nvSpPr>
          <p:cNvPr id="522" name="Google Shape;522;p60"/>
          <p:cNvSpPr txBox="1"/>
          <p:nvPr/>
        </p:nvSpPr>
        <p:spPr>
          <a:xfrm>
            <a:off x="1769650" y="4634325"/>
            <a:ext cx="5713800" cy="2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latin typeface="Ubuntu Light"/>
                <a:ea typeface="Ubuntu Light"/>
                <a:cs typeface="Ubuntu Light"/>
                <a:sym typeface="Ubuntu Light"/>
              </a:rPr>
              <a:t>*Sources: </a:t>
            </a:r>
            <a:endParaRPr sz="800">
              <a:latin typeface="Ubuntu Light"/>
              <a:ea typeface="Ubuntu Light"/>
              <a:cs typeface="Ubuntu Light"/>
              <a:sym typeface="Ubuntu Light"/>
            </a:endParaRPr>
          </a:p>
          <a:p>
            <a:pPr marL="0" lvl="0" indent="0" algn="ctr" rtl="0">
              <a:spcBef>
                <a:spcPts val="0"/>
              </a:spcBef>
              <a:spcAft>
                <a:spcPts val="0"/>
              </a:spcAft>
              <a:buNone/>
            </a:pPr>
            <a:r>
              <a:rPr lang="es" sz="800" u="sng">
                <a:solidFill>
                  <a:schemeClr val="hlink"/>
                </a:solidFill>
                <a:latin typeface="Ubuntu Light"/>
                <a:ea typeface="Ubuntu Light"/>
                <a:cs typeface="Ubuntu Light"/>
                <a:sym typeface="Ubuntu Light"/>
                <a:hlinkClick r:id="rId3"/>
              </a:rPr>
              <a:t>https://www.nea.gov.sg/our-services/pest-control/mosquito-control/mosquito-control-in-condominium-estates</a:t>
            </a:r>
            <a:endParaRPr sz="800">
              <a:latin typeface="Ubuntu Light"/>
              <a:ea typeface="Ubuntu Light"/>
              <a:cs typeface="Ubuntu Light"/>
              <a:sym typeface="Ubuntu Light"/>
            </a:endParaRPr>
          </a:p>
          <a:p>
            <a:pPr marL="0" lvl="0" indent="0" algn="ctr" rtl="0">
              <a:spcBef>
                <a:spcPts val="0"/>
              </a:spcBef>
              <a:spcAft>
                <a:spcPts val="0"/>
              </a:spcAft>
              <a:buNone/>
            </a:pPr>
            <a:r>
              <a:rPr lang="es" sz="800" u="sng">
                <a:solidFill>
                  <a:schemeClr val="hlink"/>
                </a:solidFill>
                <a:latin typeface="Ubuntu Light"/>
                <a:ea typeface="Ubuntu Light"/>
                <a:cs typeface="Ubuntu Light"/>
                <a:sym typeface="Ubuntu Light"/>
                <a:hlinkClick r:id="rId4"/>
              </a:rPr>
              <a:t>https://dronelife.com/2020/02/07/using-drones-to-combat-the-deadliest-animal-on-the-planet-the-mosquito/</a:t>
            </a:r>
            <a:endParaRPr sz="800">
              <a:latin typeface="Ubuntu Light"/>
              <a:ea typeface="Ubuntu Light"/>
              <a:cs typeface="Ubuntu Light"/>
              <a:sym typeface="Ubuntu Light"/>
            </a:endParaRPr>
          </a:p>
          <a:p>
            <a:pPr marL="0" lvl="0" indent="0" algn="ctr" rtl="0">
              <a:spcBef>
                <a:spcPts val="0"/>
              </a:spcBef>
              <a:spcAft>
                <a:spcPts val="0"/>
              </a:spcAft>
              <a:buNone/>
            </a:pPr>
            <a:endParaRPr sz="800">
              <a:latin typeface="Ubuntu Light"/>
              <a:ea typeface="Ubuntu Light"/>
              <a:cs typeface="Ubuntu Light"/>
              <a:sym typeface="Ubuntu Light"/>
            </a:endParaRPr>
          </a:p>
          <a:p>
            <a:pPr marL="0" lvl="0" indent="0" algn="ctr" rtl="0">
              <a:spcBef>
                <a:spcPts val="0"/>
              </a:spcBef>
              <a:spcAft>
                <a:spcPts val="0"/>
              </a:spcAft>
              <a:buNone/>
            </a:pPr>
            <a:endParaRPr sz="800">
              <a:latin typeface="Ubuntu Light"/>
              <a:ea typeface="Ubuntu Light"/>
              <a:cs typeface="Ubuntu Light"/>
              <a:sym typeface="Ubuntu Light"/>
            </a:endParaRPr>
          </a:p>
        </p:txBody>
      </p:sp>
      <p:grpSp>
        <p:nvGrpSpPr>
          <p:cNvPr id="523" name="Google Shape;523;p60"/>
          <p:cNvGrpSpPr/>
          <p:nvPr/>
        </p:nvGrpSpPr>
        <p:grpSpPr>
          <a:xfrm>
            <a:off x="3073838" y="2013875"/>
            <a:ext cx="1944600" cy="1569600"/>
            <a:chOff x="3071457" y="2013875"/>
            <a:chExt cx="1944600" cy="1569600"/>
          </a:xfrm>
        </p:grpSpPr>
        <p:sp>
          <p:nvSpPr>
            <p:cNvPr id="524" name="Google Shape;524;p60"/>
            <p:cNvSpPr/>
            <p:nvPr/>
          </p:nvSpPr>
          <p:spPr>
            <a:xfrm rot="10800000" flipH="1">
              <a:off x="3071457" y="2013875"/>
              <a:ext cx="1944600" cy="15696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0"/>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b="1">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526" name="Google Shape;526;p60"/>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800">
                  <a:solidFill>
                    <a:srgbClr val="FFFFFF"/>
                  </a:solidFill>
                  <a:latin typeface="Roboto"/>
                  <a:ea typeface="Roboto"/>
                  <a:cs typeface="Roboto"/>
                  <a:sym typeface="Roboto"/>
                </a:rPr>
                <a:t>Lorem ipsum dolor sit amet, consectetur adipiscing elit, sed do eiusmod tempor.</a:t>
              </a:r>
              <a:endParaRPr sz="1100">
                <a:solidFill>
                  <a:srgbClr val="FFFFFF"/>
                </a:solidFill>
                <a:latin typeface="Roboto"/>
                <a:ea typeface="Roboto"/>
                <a:cs typeface="Roboto"/>
                <a:sym typeface="Roboto"/>
              </a:endParaRPr>
            </a:p>
          </p:txBody>
        </p:sp>
      </p:grpSp>
      <p:grpSp>
        <p:nvGrpSpPr>
          <p:cNvPr id="527" name="Google Shape;527;p60"/>
          <p:cNvGrpSpPr/>
          <p:nvPr/>
        </p:nvGrpSpPr>
        <p:grpSpPr>
          <a:xfrm>
            <a:off x="1131625" y="2013875"/>
            <a:ext cx="1944600" cy="1569600"/>
            <a:chOff x="1126863" y="2013875"/>
            <a:chExt cx="1944600" cy="1569600"/>
          </a:xfrm>
        </p:grpSpPr>
        <p:sp>
          <p:nvSpPr>
            <p:cNvPr id="528" name="Google Shape;528;p60"/>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0"/>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b="1">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530" name="Google Shape;530;p60"/>
            <p:cNvSpPr txBox="1"/>
            <p:nvPr/>
          </p:nvSpPr>
          <p:spPr>
            <a:xfrm>
              <a:off x="1351625"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800">
                  <a:solidFill>
                    <a:srgbClr val="FFFFFF"/>
                  </a:solidFill>
                  <a:latin typeface="Roboto"/>
                  <a:ea typeface="Roboto"/>
                  <a:cs typeface="Roboto"/>
                  <a:sym typeface="Roboto"/>
                </a:rPr>
                <a:t>Lorem ipsum dolor sit amet, consectetur adipiscing elit, sed do eiusmod tempor.</a:t>
              </a:r>
              <a:endParaRPr sz="1100">
                <a:solidFill>
                  <a:srgbClr val="FFFFFF"/>
                </a:solidFill>
                <a:latin typeface="Roboto"/>
                <a:ea typeface="Roboto"/>
                <a:cs typeface="Roboto"/>
                <a:sym typeface="Roboto"/>
              </a:endParaRPr>
            </a:p>
          </p:txBody>
        </p:sp>
      </p:grpSp>
      <p:grpSp>
        <p:nvGrpSpPr>
          <p:cNvPr id="531" name="Google Shape;531;p60"/>
          <p:cNvGrpSpPr/>
          <p:nvPr/>
        </p:nvGrpSpPr>
        <p:grpSpPr>
          <a:xfrm>
            <a:off x="5015938" y="2013875"/>
            <a:ext cx="3001200" cy="1569600"/>
            <a:chOff x="5015938" y="2013875"/>
            <a:chExt cx="3001200" cy="1569600"/>
          </a:xfrm>
        </p:grpSpPr>
        <p:sp>
          <p:nvSpPr>
            <p:cNvPr id="532" name="Google Shape;532;p60"/>
            <p:cNvSpPr/>
            <p:nvPr/>
          </p:nvSpPr>
          <p:spPr>
            <a:xfrm>
              <a:off x="5015938" y="2013875"/>
              <a:ext cx="3001200" cy="1569600"/>
            </a:xfrm>
            <a:prstGeom prst="round2DiagRect">
              <a:avLst>
                <a:gd name="adj1" fmla="val 0"/>
                <a:gd name="adj2" fmla="val 17764"/>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33" name="Google Shape;533;p60"/>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b="1">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534" name="Google Shape;534;p60"/>
            <p:cNvSpPr txBox="1"/>
            <p:nvPr/>
          </p:nvSpPr>
          <p:spPr>
            <a:xfrm>
              <a:off x="5360225" y="27163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800">
                  <a:solidFill>
                    <a:srgbClr val="FFFFFF"/>
                  </a:solidFill>
                  <a:latin typeface="Roboto"/>
                  <a:ea typeface="Roboto"/>
                  <a:cs typeface="Roboto"/>
                  <a:sym typeface="Roboto"/>
                </a:rPr>
                <a:t>Lorem ipsum dolor sit amet, consectetur adipiscing elit, sed do eiusmod tempor. Ipsum dolor sit amet elit, sed do eiusmod tempor.</a:t>
              </a:r>
              <a:endParaRPr sz="1100">
                <a:solidFill>
                  <a:srgbClr val="FFFFFF"/>
                </a:solidFill>
                <a:latin typeface="Roboto"/>
                <a:ea typeface="Roboto"/>
                <a:cs typeface="Roboto"/>
                <a:sym typeface="Roboto"/>
              </a:endParaRPr>
            </a:p>
          </p:txBody>
        </p:sp>
      </p:grpSp>
      <p:grpSp>
        <p:nvGrpSpPr>
          <p:cNvPr id="535" name="Google Shape;535;p60"/>
          <p:cNvGrpSpPr/>
          <p:nvPr/>
        </p:nvGrpSpPr>
        <p:grpSpPr>
          <a:xfrm>
            <a:off x="4885484" y="2701270"/>
            <a:ext cx="261571" cy="260379"/>
            <a:chOff x="4858109" y="2631368"/>
            <a:chExt cx="316442" cy="315000"/>
          </a:xfrm>
        </p:grpSpPr>
        <p:sp>
          <p:nvSpPr>
            <p:cNvPr id="536" name="Google Shape;536;p60"/>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0"/>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s"/>
              </a:br>
              <a:endParaRPr/>
            </a:p>
          </p:txBody>
        </p:sp>
      </p:grpSp>
      <p:grpSp>
        <p:nvGrpSpPr>
          <p:cNvPr id="538" name="Google Shape;538;p60"/>
          <p:cNvGrpSpPr/>
          <p:nvPr/>
        </p:nvGrpSpPr>
        <p:grpSpPr>
          <a:xfrm>
            <a:off x="2948278" y="2701271"/>
            <a:ext cx="260366" cy="260366"/>
            <a:chOff x="3157188" y="909150"/>
            <a:chExt cx="470400" cy="470400"/>
          </a:xfrm>
        </p:grpSpPr>
        <p:sp>
          <p:nvSpPr>
            <p:cNvPr id="539" name="Google Shape;539;p60"/>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0"/>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60"/>
          <p:cNvGrpSpPr/>
          <p:nvPr/>
        </p:nvGrpSpPr>
        <p:grpSpPr>
          <a:xfrm>
            <a:off x="3073838" y="2013875"/>
            <a:ext cx="1944600" cy="1569600"/>
            <a:chOff x="3071457" y="2013875"/>
            <a:chExt cx="1944600" cy="1569600"/>
          </a:xfrm>
        </p:grpSpPr>
        <p:sp>
          <p:nvSpPr>
            <p:cNvPr id="542" name="Google Shape;542;p60"/>
            <p:cNvSpPr/>
            <p:nvPr/>
          </p:nvSpPr>
          <p:spPr>
            <a:xfrm rot="10800000" flipH="1">
              <a:off x="3071457" y="2013875"/>
              <a:ext cx="1944600" cy="1569600"/>
            </a:xfrm>
            <a:prstGeom prst="round2DiagRect">
              <a:avLst>
                <a:gd name="adj1" fmla="val 0"/>
                <a:gd name="adj2" fmla="val 17764"/>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0"/>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b="1">
                  <a:solidFill>
                    <a:srgbClr val="FFFFFF"/>
                  </a:solidFill>
                  <a:latin typeface="Roboto"/>
                  <a:ea typeface="Roboto"/>
                  <a:cs typeface="Roboto"/>
                  <a:sym typeface="Roboto"/>
                </a:rPr>
                <a:t>Follow best practices</a:t>
              </a:r>
              <a:endParaRPr sz="1100">
                <a:solidFill>
                  <a:srgbClr val="FFFFFF"/>
                </a:solidFill>
                <a:latin typeface="Roboto"/>
                <a:ea typeface="Roboto"/>
                <a:cs typeface="Roboto"/>
                <a:sym typeface="Roboto"/>
              </a:endParaRPr>
            </a:p>
          </p:txBody>
        </p:sp>
        <p:sp>
          <p:nvSpPr>
            <p:cNvPr id="544" name="Google Shape;544;p60"/>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800">
                  <a:solidFill>
                    <a:srgbClr val="FFFFFF"/>
                  </a:solidFill>
                  <a:latin typeface="Roboto"/>
                  <a:ea typeface="Roboto"/>
                  <a:cs typeface="Roboto"/>
                  <a:sym typeface="Roboto"/>
                </a:rPr>
                <a:t>Reduce spraying target areas based on guidelines from tropical countries like Singapore</a:t>
              </a:r>
              <a:endParaRPr sz="1100">
                <a:solidFill>
                  <a:srgbClr val="FFFFFF"/>
                </a:solidFill>
                <a:latin typeface="Roboto"/>
                <a:ea typeface="Roboto"/>
                <a:cs typeface="Roboto"/>
                <a:sym typeface="Roboto"/>
              </a:endParaRPr>
            </a:p>
          </p:txBody>
        </p:sp>
      </p:grpSp>
      <p:grpSp>
        <p:nvGrpSpPr>
          <p:cNvPr id="545" name="Google Shape;545;p60"/>
          <p:cNvGrpSpPr/>
          <p:nvPr/>
        </p:nvGrpSpPr>
        <p:grpSpPr>
          <a:xfrm>
            <a:off x="1131625" y="2013875"/>
            <a:ext cx="1944600" cy="1569600"/>
            <a:chOff x="1126863" y="2013875"/>
            <a:chExt cx="1944600" cy="1569600"/>
          </a:xfrm>
        </p:grpSpPr>
        <p:sp>
          <p:nvSpPr>
            <p:cNvPr id="546" name="Google Shape;546;p60"/>
            <p:cNvSpPr/>
            <p:nvPr/>
          </p:nvSpPr>
          <p:spPr>
            <a:xfrm>
              <a:off x="1126863" y="2013875"/>
              <a:ext cx="1944600" cy="1569600"/>
            </a:xfrm>
            <a:prstGeom prst="round2DiagRect">
              <a:avLst>
                <a:gd name="adj1" fmla="val 0"/>
                <a:gd name="adj2" fmla="val 17764"/>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0"/>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b="1">
                  <a:solidFill>
                    <a:srgbClr val="FFFFFF"/>
                  </a:solidFill>
                  <a:latin typeface="Roboto"/>
                  <a:ea typeface="Roboto"/>
                  <a:cs typeface="Roboto"/>
                  <a:sym typeface="Roboto"/>
                </a:rPr>
                <a:t>Automation with drones*</a:t>
              </a:r>
              <a:endParaRPr sz="1100">
                <a:solidFill>
                  <a:srgbClr val="FFFFFF"/>
                </a:solidFill>
                <a:latin typeface="Roboto"/>
                <a:ea typeface="Roboto"/>
                <a:cs typeface="Roboto"/>
                <a:sym typeface="Roboto"/>
              </a:endParaRPr>
            </a:p>
          </p:txBody>
        </p:sp>
        <p:sp>
          <p:nvSpPr>
            <p:cNvPr id="548" name="Google Shape;548;p60"/>
            <p:cNvSpPr txBox="1"/>
            <p:nvPr/>
          </p:nvSpPr>
          <p:spPr>
            <a:xfrm>
              <a:off x="1351625"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800">
                  <a:solidFill>
                    <a:srgbClr val="FFFFFF"/>
                  </a:solidFill>
                  <a:latin typeface="Roboto"/>
                  <a:ea typeface="Roboto"/>
                  <a:cs typeface="Roboto"/>
                  <a:sym typeface="Roboto"/>
                </a:rPr>
                <a:t>Target larval growth area with drone tech - improving spraying productivity and  speed </a:t>
              </a:r>
              <a:endParaRPr sz="1100">
                <a:solidFill>
                  <a:srgbClr val="FFFFFF"/>
                </a:solidFill>
                <a:latin typeface="Roboto"/>
                <a:ea typeface="Roboto"/>
                <a:cs typeface="Roboto"/>
                <a:sym typeface="Roboto"/>
              </a:endParaRPr>
            </a:p>
          </p:txBody>
        </p:sp>
      </p:grpSp>
      <p:grpSp>
        <p:nvGrpSpPr>
          <p:cNvPr id="549" name="Google Shape;549;p60"/>
          <p:cNvGrpSpPr/>
          <p:nvPr/>
        </p:nvGrpSpPr>
        <p:grpSpPr>
          <a:xfrm>
            <a:off x="5015938" y="2013875"/>
            <a:ext cx="3001200" cy="1569600"/>
            <a:chOff x="5015938" y="2013875"/>
            <a:chExt cx="3001200" cy="1569600"/>
          </a:xfrm>
        </p:grpSpPr>
        <p:sp>
          <p:nvSpPr>
            <p:cNvPr id="550" name="Google Shape;550;p60"/>
            <p:cNvSpPr/>
            <p:nvPr/>
          </p:nvSpPr>
          <p:spPr>
            <a:xfrm>
              <a:off x="5015938" y="2013875"/>
              <a:ext cx="3001200" cy="1569600"/>
            </a:xfrm>
            <a:prstGeom prst="round2DiagRect">
              <a:avLst>
                <a:gd name="adj1" fmla="val 0"/>
                <a:gd name="adj2" fmla="val 17764"/>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51" name="Google Shape;551;p60"/>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b="1">
                  <a:solidFill>
                    <a:srgbClr val="FFFFFF"/>
                  </a:solidFill>
                  <a:latin typeface="Roboto"/>
                  <a:ea typeface="Roboto"/>
                  <a:cs typeface="Roboto"/>
                  <a:sym typeface="Roboto"/>
                </a:rPr>
                <a:t>Overall efficiency and cost reduction</a:t>
              </a:r>
              <a:endParaRPr sz="1100">
                <a:solidFill>
                  <a:srgbClr val="FFFFFF"/>
                </a:solidFill>
                <a:latin typeface="Roboto"/>
                <a:ea typeface="Roboto"/>
                <a:cs typeface="Roboto"/>
                <a:sym typeface="Roboto"/>
              </a:endParaRPr>
            </a:p>
          </p:txBody>
        </p:sp>
        <p:sp>
          <p:nvSpPr>
            <p:cNvPr id="552" name="Google Shape;552;p60"/>
            <p:cNvSpPr txBox="1"/>
            <p:nvPr/>
          </p:nvSpPr>
          <p:spPr>
            <a:xfrm>
              <a:off x="5360225" y="27163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 sz="800">
                  <a:solidFill>
                    <a:srgbClr val="FFFFFF"/>
                  </a:solidFill>
                  <a:latin typeface="Roboto"/>
                  <a:ea typeface="Roboto"/>
                  <a:cs typeface="Roboto"/>
                  <a:sym typeface="Roboto"/>
                </a:rPr>
                <a:t>By automation and more efficient spraying, we can reduce the cost of spraying, enabling the city of Chicago to save human lives and prevent the West Nile Virus.</a:t>
              </a:r>
              <a:endParaRPr sz="1100">
                <a:solidFill>
                  <a:srgbClr val="FFFFFF"/>
                </a:solidFill>
                <a:latin typeface="Roboto"/>
                <a:ea typeface="Roboto"/>
                <a:cs typeface="Roboto"/>
                <a:sym typeface="Roboto"/>
              </a:endParaRPr>
            </a:p>
          </p:txBody>
        </p:sp>
      </p:grpSp>
      <p:grpSp>
        <p:nvGrpSpPr>
          <p:cNvPr id="553" name="Google Shape;553;p60"/>
          <p:cNvGrpSpPr/>
          <p:nvPr/>
        </p:nvGrpSpPr>
        <p:grpSpPr>
          <a:xfrm>
            <a:off x="4885484" y="2701270"/>
            <a:ext cx="261571" cy="260379"/>
            <a:chOff x="4858109" y="2631368"/>
            <a:chExt cx="316442" cy="315000"/>
          </a:xfrm>
        </p:grpSpPr>
        <p:sp>
          <p:nvSpPr>
            <p:cNvPr id="554" name="Google Shape;554;p60"/>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0"/>
            <p:cNvSpPr/>
            <p:nvPr/>
          </p:nvSpPr>
          <p:spPr>
            <a:xfrm>
              <a:off x="4858109" y="2739300"/>
              <a:ext cx="239100" cy="99000"/>
            </a:xfrm>
            <a:prstGeom prst="rightArrow">
              <a:avLst>
                <a:gd name="adj1" fmla="val 32020"/>
                <a:gd name="adj2" fmla="val 66970"/>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s"/>
              </a:br>
              <a:endParaRPr/>
            </a:p>
          </p:txBody>
        </p:sp>
      </p:grpSp>
      <p:grpSp>
        <p:nvGrpSpPr>
          <p:cNvPr id="556" name="Google Shape;556;p60"/>
          <p:cNvGrpSpPr/>
          <p:nvPr/>
        </p:nvGrpSpPr>
        <p:grpSpPr>
          <a:xfrm>
            <a:off x="2948278" y="2701271"/>
            <a:ext cx="260366" cy="260366"/>
            <a:chOff x="3157188" y="909150"/>
            <a:chExt cx="470400" cy="470400"/>
          </a:xfrm>
        </p:grpSpPr>
        <p:sp>
          <p:nvSpPr>
            <p:cNvPr id="557" name="Google Shape;557;p60"/>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0"/>
            <p:cNvSpPr/>
            <p:nvPr/>
          </p:nvSpPr>
          <p:spPr>
            <a:xfrm>
              <a:off x="3243138" y="995100"/>
              <a:ext cx="298500" cy="298500"/>
            </a:xfrm>
            <a:prstGeom prst="mathPlus">
              <a:avLst>
                <a:gd name="adj1" fmla="val 9900"/>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1"/>
          <p:cNvSpPr/>
          <p:nvPr/>
        </p:nvSpPr>
        <p:spPr>
          <a:xfrm>
            <a:off x="3297500" y="1165742"/>
            <a:ext cx="2540100" cy="25401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61"/>
          <p:cNvGrpSpPr/>
          <p:nvPr/>
        </p:nvGrpSpPr>
        <p:grpSpPr>
          <a:xfrm>
            <a:off x="1680836" y="1315124"/>
            <a:ext cx="1931633" cy="669600"/>
            <a:chOff x="1680836" y="1315124"/>
            <a:chExt cx="1931633" cy="669600"/>
          </a:xfrm>
        </p:grpSpPr>
        <p:cxnSp>
          <p:nvCxnSpPr>
            <p:cNvPr id="565" name="Google Shape;565;p61"/>
            <p:cNvCxnSpPr/>
            <p:nvPr/>
          </p:nvCxnSpPr>
          <p:spPr>
            <a:xfrm>
              <a:off x="3178969" y="1638300"/>
              <a:ext cx="433500" cy="252300"/>
            </a:xfrm>
            <a:prstGeom prst="straightConnector1">
              <a:avLst/>
            </a:prstGeom>
            <a:noFill/>
            <a:ln w="19050" cap="flat" cmpd="sng">
              <a:solidFill>
                <a:srgbClr val="83E3D9"/>
              </a:solidFill>
              <a:prstDash val="solid"/>
              <a:round/>
              <a:headEnd type="oval" w="med" len="med"/>
              <a:tailEnd type="none" w="sm" len="sm"/>
            </a:ln>
          </p:spPr>
        </p:cxnSp>
        <p:sp>
          <p:nvSpPr>
            <p:cNvPr id="566" name="Google Shape;566;p61"/>
            <p:cNvSpPr txBox="1"/>
            <p:nvPr/>
          </p:nvSpPr>
          <p:spPr>
            <a:xfrm>
              <a:off x="1680836" y="1315124"/>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s" sz="1000">
                  <a:latin typeface="Roboto"/>
                  <a:ea typeface="Roboto"/>
                  <a:cs typeface="Roboto"/>
                  <a:sym typeface="Roboto"/>
                </a:rPr>
                <a:t>STEP  3</a:t>
              </a:r>
              <a:endParaRPr sz="1000">
                <a:latin typeface="Roboto"/>
                <a:ea typeface="Roboto"/>
                <a:cs typeface="Roboto"/>
                <a:sym typeface="Roboto"/>
              </a:endParaRPr>
            </a:p>
            <a:p>
              <a:pPr marL="0" lvl="0" indent="0" algn="r" rtl="0">
                <a:lnSpc>
                  <a:spcPct val="115000"/>
                </a:lnSpc>
                <a:spcBef>
                  <a:spcPts val="0"/>
                </a:spcBef>
                <a:spcAft>
                  <a:spcPts val="0"/>
                </a:spcAft>
                <a:buNone/>
              </a:pPr>
              <a:endParaRPr sz="800">
                <a:latin typeface="Roboto"/>
                <a:ea typeface="Roboto"/>
                <a:cs typeface="Roboto"/>
                <a:sym typeface="Roboto"/>
              </a:endParaRPr>
            </a:p>
            <a:p>
              <a:pPr marL="0" lvl="0" indent="0" algn="r" rtl="0">
                <a:lnSpc>
                  <a:spcPct val="115000"/>
                </a:lnSpc>
                <a:spcBef>
                  <a:spcPts val="0"/>
                </a:spcBef>
                <a:spcAft>
                  <a:spcPts val="0"/>
                </a:spcAft>
                <a:buNone/>
              </a:pPr>
              <a:r>
                <a:rPr lang="es" sz="1000" b="1">
                  <a:latin typeface="Roboto"/>
                  <a:ea typeface="Roboto"/>
                  <a:cs typeface="Roboto"/>
                  <a:sym typeface="Roboto"/>
                </a:rPr>
                <a:t>Continuous data collection and improvements to the model</a:t>
              </a:r>
              <a:endParaRPr sz="1000" b="1">
                <a:latin typeface="Roboto"/>
                <a:ea typeface="Roboto"/>
                <a:cs typeface="Roboto"/>
                <a:sym typeface="Roboto"/>
              </a:endParaRPr>
            </a:p>
          </p:txBody>
        </p:sp>
      </p:grpSp>
      <p:grpSp>
        <p:nvGrpSpPr>
          <p:cNvPr id="567" name="Google Shape;567;p61"/>
          <p:cNvGrpSpPr/>
          <p:nvPr/>
        </p:nvGrpSpPr>
        <p:grpSpPr>
          <a:xfrm>
            <a:off x="5517319" y="1315124"/>
            <a:ext cx="1940006" cy="669600"/>
            <a:chOff x="5517319" y="1315124"/>
            <a:chExt cx="1940006" cy="669600"/>
          </a:xfrm>
        </p:grpSpPr>
        <p:cxnSp>
          <p:nvCxnSpPr>
            <p:cNvPr id="568" name="Google Shape;568;p61"/>
            <p:cNvCxnSpPr/>
            <p:nvPr/>
          </p:nvCxnSpPr>
          <p:spPr>
            <a:xfrm flipH="1">
              <a:off x="5517319" y="1638300"/>
              <a:ext cx="433500" cy="252300"/>
            </a:xfrm>
            <a:prstGeom prst="straightConnector1">
              <a:avLst/>
            </a:prstGeom>
            <a:noFill/>
            <a:ln w="19050" cap="flat" cmpd="sng">
              <a:solidFill>
                <a:srgbClr val="155B54"/>
              </a:solidFill>
              <a:prstDash val="solid"/>
              <a:round/>
              <a:headEnd type="oval" w="med" len="med"/>
              <a:tailEnd type="none" w="sm" len="sm"/>
            </a:ln>
          </p:spPr>
        </p:cxnSp>
        <p:sp>
          <p:nvSpPr>
            <p:cNvPr id="569" name="Google Shape;569;p61"/>
            <p:cNvSpPr txBox="1"/>
            <p:nvPr/>
          </p:nvSpPr>
          <p:spPr>
            <a:xfrm>
              <a:off x="5962125" y="1315124"/>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000">
                  <a:latin typeface="Roboto"/>
                  <a:ea typeface="Roboto"/>
                  <a:cs typeface="Roboto"/>
                  <a:sym typeface="Roboto"/>
                </a:rPr>
                <a:t>STEP 1</a:t>
              </a:r>
              <a:endParaRPr sz="1000">
                <a:latin typeface="Roboto"/>
                <a:ea typeface="Roboto"/>
                <a:cs typeface="Roboto"/>
                <a:sym typeface="Roboto"/>
              </a:endParaRPr>
            </a:p>
            <a:p>
              <a:pPr marL="0" lvl="0" indent="0" algn="l" rtl="0">
                <a:lnSpc>
                  <a:spcPct val="115000"/>
                </a:lnSpc>
                <a:spcBef>
                  <a:spcPts val="0"/>
                </a:spcBef>
                <a:spcAft>
                  <a:spcPts val="0"/>
                </a:spcAft>
                <a:buNone/>
              </a:pPr>
              <a:endParaRPr sz="800">
                <a:latin typeface="Roboto"/>
                <a:ea typeface="Roboto"/>
                <a:cs typeface="Roboto"/>
                <a:sym typeface="Roboto"/>
              </a:endParaRPr>
            </a:p>
            <a:p>
              <a:pPr marL="0" lvl="0" indent="0" algn="l" rtl="0">
                <a:lnSpc>
                  <a:spcPct val="115000"/>
                </a:lnSpc>
                <a:spcBef>
                  <a:spcPts val="0"/>
                </a:spcBef>
                <a:spcAft>
                  <a:spcPts val="0"/>
                </a:spcAft>
                <a:buNone/>
              </a:pPr>
              <a:r>
                <a:rPr lang="es" sz="1000" b="1">
                  <a:latin typeface="Roboto"/>
                  <a:ea typeface="Roboto"/>
                  <a:cs typeface="Roboto"/>
                  <a:sym typeface="Roboto"/>
                </a:rPr>
                <a:t>Efficiencies in spraying enabling a greater safety net</a:t>
              </a:r>
              <a:endParaRPr sz="1000" b="1">
                <a:latin typeface="Roboto"/>
                <a:ea typeface="Roboto"/>
                <a:cs typeface="Roboto"/>
                <a:sym typeface="Roboto"/>
              </a:endParaRPr>
            </a:p>
          </p:txBody>
        </p:sp>
      </p:grpSp>
      <p:grpSp>
        <p:nvGrpSpPr>
          <p:cNvPr id="570" name="Google Shape;570;p61"/>
          <p:cNvGrpSpPr/>
          <p:nvPr/>
        </p:nvGrpSpPr>
        <p:grpSpPr>
          <a:xfrm>
            <a:off x="3297661" y="3535364"/>
            <a:ext cx="3258639" cy="1143796"/>
            <a:chOff x="3808226" y="3535140"/>
            <a:chExt cx="1495200" cy="1143796"/>
          </a:xfrm>
        </p:grpSpPr>
        <p:cxnSp>
          <p:nvCxnSpPr>
            <p:cNvPr id="571" name="Google Shape;571;p61"/>
            <p:cNvCxnSpPr/>
            <p:nvPr/>
          </p:nvCxnSpPr>
          <p:spPr>
            <a:xfrm rot="10800000">
              <a:off x="4556399" y="3535140"/>
              <a:ext cx="0" cy="460500"/>
            </a:xfrm>
            <a:prstGeom prst="straightConnector1">
              <a:avLst/>
            </a:prstGeom>
            <a:noFill/>
            <a:ln w="19050" cap="flat" cmpd="sng">
              <a:solidFill>
                <a:srgbClr val="249C90"/>
              </a:solidFill>
              <a:prstDash val="solid"/>
              <a:round/>
              <a:headEnd type="oval" w="med" len="med"/>
              <a:tailEnd type="none" w="sm" len="sm"/>
            </a:ln>
          </p:spPr>
        </p:cxnSp>
        <p:sp>
          <p:nvSpPr>
            <p:cNvPr id="572" name="Google Shape;572;p61"/>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a:latin typeface="Roboto"/>
                  <a:ea typeface="Roboto"/>
                  <a:cs typeface="Roboto"/>
                  <a:sym typeface="Roboto"/>
                </a:rPr>
                <a:t>STEP 2</a:t>
              </a:r>
              <a:endParaRPr sz="1000">
                <a:latin typeface="Roboto"/>
                <a:ea typeface="Roboto"/>
                <a:cs typeface="Roboto"/>
                <a:sym typeface="Roboto"/>
              </a:endParaRPr>
            </a:p>
            <a:p>
              <a:pPr marL="0" lvl="0" indent="0" algn="ctr" rtl="0">
                <a:lnSpc>
                  <a:spcPct val="115000"/>
                </a:lnSpc>
                <a:spcBef>
                  <a:spcPts val="0"/>
                </a:spcBef>
                <a:spcAft>
                  <a:spcPts val="0"/>
                </a:spcAft>
                <a:buNone/>
              </a:pPr>
              <a:r>
                <a:rPr lang="es" sz="1000" b="1">
                  <a:latin typeface="Roboto"/>
                  <a:ea typeface="Roboto"/>
                  <a:cs typeface="Roboto"/>
                  <a:sym typeface="Roboto"/>
                </a:rPr>
                <a:t>Spraying in areas with high probability of WNV</a:t>
              </a:r>
              <a:endParaRPr sz="1000" b="1">
                <a:latin typeface="Roboto"/>
                <a:ea typeface="Roboto"/>
                <a:cs typeface="Roboto"/>
                <a:sym typeface="Roboto"/>
              </a:endParaRPr>
            </a:p>
          </p:txBody>
        </p:sp>
      </p:grpSp>
      <p:sp>
        <p:nvSpPr>
          <p:cNvPr id="573" name="Google Shape;573;p61"/>
          <p:cNvSpPr txBox="1"/>
          <p:nvPr/>
        </p:nvSpPr>
        <p:spPr>
          <a:xfrm>
            <a:off x="3845784" y="2056460"/>
            <a:ext cx="14436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200" b="1">
                <a:latin typeface="Roboto"/>
                <a:ea typeface="Roboto"/>
                <a:cs typeface="Roboto"/>
                <a:sym typeface="Roboto"/>
              </a:rPr>
              <a:t>Final Recommendation</a:t>
            </a:r>
            <a:endParaRPr sz="1200"/>
          </a:p>
        </p:txBody>
      </p:sp>
      <p:sp>
        <p:nvSpPr>
          <p:cNvPr id="574" name="Google Shape;574;p61"/>
          <p:cNvSpPr/>
          <p:nvPr/>
        </p:nvSpPr>
        <p:spPr>
          <a:xfrm rot="1800047">
            <a:off x="3219843" y="1086434"/>
            <a:ext cx="2690936" cy="2690936"/>
          </a:xfrm>
          <a:prstGeom prst="blockArc">
            <a:avLst>
              <a:gd name="adj1" fmla="val 14414370"/>
              <a:gd name="adj2" fmla="val 694"/>
              <a:gd name="adj3" fmla="val 9562"/>
            </a:avLst>
          </a:prstGeom>
          <a:solidFill>
            <a:srgbClr val="155B5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1"/>
          <p:cNvSpPr/>
          <p:nvPr/>
        </p:nvSpPr>
        <p:spPr>
          <a:xfrm rot="-1800047" flipH="1">
            <a:off x="3221956" y="1086434"/>
            <a:ext cx="2690936" cy="2690936"/>
          </a:xfrm>
          <a:prstGeom prst="blockArc">
            <a:avLst>
              <a:gd name="adj1" fmla="val 14348563"/>
              <a:gd name="adj2" fmla="val 21472873"/>
              <a:gd name="adj3" fmla="val 9381"/>
            </a:avLst>
          </a:prstGeom>
          <a:solidFill>
            <a:srgbClr val="83E3D9"/>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1"/>
          <p:cNvSpPr/>
          <p:nvPr/>
        </p:nvSpPr>
        <p:spPr>
          <a:xfrm rot="-8100000">
            <a:off x="4382715" y="1027393"/>
            <a:ext cx="363170" cy="363170"/>
          </a:xfrm>
          <a:prstGeom prst="rtTriangle">
            <a:avLst/>
          </a:prstGeom>
          <a:solidFill>
            <a:srgbClr val="83E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1"/>
          <p:cNvSpPr/>
          <p:nvPr/>
        </p:nvSpPr>
        <p:spPr>
          <a:xfrm rot="-9000757" flipH="1">
            <a:off x="3220953" y="1084808"/>
            <a:ext cx="2690226" cy="2690226"/>
          </a:xfrm>
          <a:prstGeom prst="blockArc">
            <a:avLst>
              <a:gd name="adj1" fmla="val 14316164"/>
              <a:gd name="adj2" fmla="val 21502663"/>
              <a:gd name="adj3" fmla="val 9415"/>
            </a:avLst>
          </a:prstGeom>
          <a:solidFill>
            <a:srgbClr val="249C90"/>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1"/>
          <p:cNvSpPr/>
          <p:nvPr/>
        </p:nvSpPr>
        <p:spPr>
          <a:xfrm rot="-1027861">
            <a:off x="5485874" y="2849832"/>
            <a:ext cx="312672" cy="312672"/>
          </a:xfrm>
          <a:prstGeom prst="rtTriangl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1"/>
          <p:cNvSpPr/>
          <p:nvPr/>
        </p:nvSpPr>
        <p:spPr>
          <a:xfrm rot="6359841">
            <a:off x="3315801" y="2847762"/>
            <a:ext cx="363580" cy="363580"/>
          </a:xfrm>
          <a:prstGeom prst="rtTriangle">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3"/>
        <p:cNvGrpSpPr/>
        <p:nvPr/>
      </p:nvGrpSpPr>
      <p:grpSpPr>
        <a:xfrm>
          <a:off x="0" y="0"/>
          <a:ext cx="0" cy="0"/>
          <a:chOff x="0" y="0"/>
          <a:chExt cx="0" cy="0"/>
        </a:xfrm>
      </p:grpSpPr>
      <p:sp>
        <p:nvSpPr>
          <p:cNvPr id="584" name="Google Shape;584;p62"/>
          <p:cNvSpPr/>
          <p:nvPr/>
        </p:nvSpPr>
        <p:spPr>
          <a:xfrm>
            <a:off x="676300" y="321200"/>
            <a:ext cx="7848900" cy="44475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2"/>
          <p:cNvSpPr/>
          <p:nvPr/>
        </p:nvSpPr>
        <p:spPr>
          <a:xfrm>
            <a:off x="676300" y="321200"/>
            <a:ext cx="2029200" cy="44475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2"/>
          <p:cNvSpPr txBox="1">
            <a:spLocks noGrp="1"/>
          </p:cNvSpPr>
          <p:nvPr>
            <p:ph type="body" idx="4294967295"/>
          </p:nvPr>
        </p:nvSpPr>
        <p:spPr>
          <a:xfrm>
            <a:off x="2705500" y="2953800"/>
            <a:ext cx="37905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rgbClr val="434343"/>
                </a:solidFill>
              </a:rPr>
              <a:t>Does anyone have any questions?</a:t>
            </a:r>
            <a:endParaRPr sz="1200">
              <a:solidFill>
                <a:srgbClr val="434343"/>
              </a:solidFill>
            </a:endParaRPr>
          </a:p>
          <a:p>
            <a:pPr marL="0" lvl="0" indent="0" algn="ctr" rtl="0">
              <a:spcBef>
                <a:spcPts val="0"/>
              </a:spcBef>
              <a:spcAft>
                <a:spcPts val="0"/>
              </a:spcAft>
              <a:buClr>
                <a:schemeClr val="dk1"/>
              </a:buClr>
              <a:buSzPts val="1100"/>
              <a:buFont typeface="Arial"/>
              <a:buNone/>
            </a:pPr>
            <a:endParaRPr sz="1200">
              <a:solidFill>
                <a:srgbClr val="434343"/>
              </a:solidFill>
            </a:endParaRPr>
          </a:p>
          <a:p>
            <a:pPr marL="0" lvl="0" indent="0" algn="ctr" rtl="0">
              <a:spcBef>
                <a:spcPts val="0"/>
              </a:spcBef>
              <a:spcAft>
                <a:spcPts val="0"/>
              </a:spcAft>
              <a:buClr>
                <a:schemeClr val="dk1"/>
              </a:buClr>
              <a:buSzPts val="1100"/>
              <a:buFont typeface="Arial"/>
              <a:buNone/>
            </a:pPr>
            <a:r>
              <a:rPr lang="es" sz="1200">
                <a:solidFill>
                  <a:srgbClr val="434343"/>
                </a:solidFill>
              </a:rPr>
              <a:t>Project team: </a:t>
            </a:r>
            <a:endParaRPr sz="1200">
              <a:solidFill>
                <a:srgbClr val="434343"/>
              </a:solidFill>
            </a:endParaRPr>
          </a:p>
          <a:p>
            <a:pPr marL="0" lvl="0" indent="0" algn="ctr" rtl="0">
              <a:spcBef>
                <a:spcPts val="0"/>
              </a:spcBef>
              <a:spcAft>
                <a:spcPts val="0"/>
              </a:spcAft>
              <a:buClr>
                <a:schemeClr val="dk1"/>
              </a:buClr>
              <a:buSzPts val="1100"/>
              <a:buFont typeface="Arial"/>
              <a:buNone/>
            </a:pPr>
            <a:r>
              <a:rPr lang="es" sz="1200">
                <a:solidFill>
                  <a:srgbClr val="434343"/>
                </a:solidFill>
              </a:rPr>
              <a:t>Asyraf, Ben D, Jack, Sahaj</a:t>
            </a:r>
            <a:endParaRPr sz="1200">
              <a:solidFill>
                <a:srgbClr val="434343"/>
              </a:solidFill>
            </a:endParaRPr>
          </a:p>
        </p:txBody>
      </p:sp>
      <p:cxnSp>
        <p:nvCxnSpPr>
          <p:cNvPr id="587" name="Google Shape;587;p62"/>
          <p:cNvCxnSpPr/>
          <p:nvPr/>
        </p:nvCxnSpPr>
        <p:spPr>
          <a:xfrm>
            <a:off x="4233850" y="3374100"/>
            <a:ext cx="676200" cy="0"/>
          </a:xfrm>
          <a:prstGeom prst="straightConnector1">
            <a:avLst/>
          </a:prstGeom>
          <a:noFill/>
          <a:ln w="76200" cap="flat" cmpd="sng">
            <a:solidFill>
              <a:srgbClr val="81ECEC"/>
            </a:solidFill>
            <a:prstDash val="solid"/>
            <a:round/>
            <a:headEnd type="none" w="med" len="med"/>
            <a:tailEnd type="none" w="med" len="med"/>
          </a:ln>
        </p:spPr>
      </p:cxnSp>
      <p:sp>
        <p:nvSpPr>
          <p:cNvPr id="588" name="Google Shape;588;p62"/>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35</a:t>
            </a:fld>
            <a:endParaRPr sz="1200">
              <a:solidFill>
                <a:srgbClr val="CCCCCC"/>
              </a:solidFill>
              <a:latin typeface="Arvo"/>
              <a:ea typeface="Arvo"/>
              <a:cs typeface="Arvo"/>
              <a:sym typeface="Arvo"/>
            </a:endParaRPr>
          </a:p>
        </p:txBody>
      </p:sp>
      <p:sp>
        <p:nvSpPr>
          <p:cNvPr id="589" name="Google Shape;589;p62"/>
          <p:cNvSpPr txBox="1">
            <a:spLocks noGrp="1"/>
          </p:cNvSpPr>
          <p:nvPr>
            <p:ph type="ctrTitle"/>
          </p:nvPr>
        </p:nvSpPr>
        <p:spPr>
          <a:xfrm>
            <a:off x="3094000" y="1515550"/>
            <a:ext cx="2955900" cy="853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a:solidFill>
                  <a:srgbClr val="434343"/>
                </a:solidFill>
              </a:rPr>
              <a:t>T</a:t>
            </a:r>
            <a:r>
              <a:rPr lang="es"/>
              <a:t>hank you!</a:t>
            </a:r>
            <a:endParaRPr i="1">
              <a:solidFill>
                <a:srgbClr val="43434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3"/>
          <p:cNvSpPr txBox="1">
            <a:spLocks noGrp="1"/>
          </p:cNvSpPr>
          <p:nvPr>
            <p:ph type="title"/>
          </p:nvPr>
        </p:nvSpPr>
        <p:spPr>
          <a:xfrm>
            <a:off x="547426" y="869875"/>
            <a:ext cx="41928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5800">
                <a:solidFill>
                  <a:srgbClr val="434343"/>
                </a:solidFill>
              </a:rPr>
              <a:t>Appendix</a:t>
            </a:r>
            <a:endParaRPr sz="5800" b="1">
              <a:solidFill>
                <a:srgbClr val="434343"/>
              </a:solidFill>
            </a:endParaRPr>
          </a:p>
        </p:txBody>
      </p:sp>
      <p:sp>
        <p:nvSpPr>
          <p:cNvPr id="595" name="Google Shape;595;p6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36</a:t>
            </a:fld>
            <a:endParaRPr/>
          </a:p>
        </p:txBody>
      </p:sp>
      <p:cxnSp>
        <p:nvCxnSpPr>
          <p:cNvPr id="596" name="Google Shape;596;p63"/>
          <p:cNvCxnSpPr/>
          <p:nvPr/>
        </p:nvCxnSpPr>
        <p:spPr>
          <a:xfrm>
            <a:off x="678525" y="19843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4"/>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August appears to be the month with highest incidence of WNV</a:t>
            </a:r>
            <a:endParaRPr b="1"/>
          </a:p>
        </p:txBody>
      </p:sp>
      <p:sp>
        <p:nvSpPr>
          <p:cNvPr id="602" name="Google Shape;602;p6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37</a:t>
            </a:fld>
            <a:endParaRPr>
              <a:solidFill>
                <a:srgbClr val="B7B7B7"/>
              </a:solidFill>
            </a:endParaRPr>
          </a:p>
        </p:txBody>
      </p:sp>
      <p:sp>
        <p:nvSpPr>
          <p:cNvPr id="603" name="Google Shape;603;p64"/>
          <p:cNvSpPr txBox="1">
            <a:spLocks noGrp="1"/>
          </p:cNvSpPr>
          <p:nvPr>
            <p:ph type="subTitle" idx="2"/>
          </p:nvPr>
        </p:nvSpPr>
        <p:spPr>
          <a:xfrm>
            <a:off x="5079304" y="907950"/>
            <a:ext cx="3606600" cy="19419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666666"/>
              </a:buClr>
              <a:buSzPts val="1400"/>
              <a:buChar char="●"/>
            </a:pPr>
            <a:r>
              <a:rPr lang="es">
                <a:solidFill>
                  <a:srgbClr val="666666"/>
                </a:solidFill>
              </a:rPr>
              <a:t>Not surprising that the presence of WNV in mosquitoes is the highest in August.</a:t>
            </a:r>
            <a:br>
              <a:rPr lang="es">
                <a:solidFill>
                  <a:srgbClr val="666666"/>
                </a:solidFill>
              </a:rPr>
            </a:br>
            <a:endParaRPr>
              <a:solidFill>
                <a:srgbClr val="666666"/>
              </a:solidFill>
            </a:endParaRPr>
          </a:p>
          <a:p>
            <a:pPr marL="457200" lvl="0" indent="-317500" algn="l" rtl="0">
              <a:lnSpc>
                <a:spcPct val="100000"/>
              </a:lnSpc>
              <a:spcBef>
                <a:spcPts val="0"/>
              </a:spcBef>
              <a:spcAft>
                <a:spcPts val="0"/>
              </a:spcAft>
              <a:buClr>
                <a:srgbClr val="666666"/>
              </a:buClr>
              <a:buSzPts val="1400"/>
              <a:buChar char="●"/>
            </a:pPr>
            <a:r>
              <a:rPr lang="es">
                <a:solidFill>
                  <a:srgbClr val="666666"/>
                </a:solidFill>
              </a:rPr>
              <a:t>June and July are the peculiar months as the presence of </a:t>
            </a:r>
            <a:br>
              <a:rPr lang="es">
                <a:solidFill>
                  <a:srgbClr val="666666"/>
                </a:solidFill>
              </a:rPr>
            </a:br>
            <a:r>
              <a:rPr lang="es">
                <a:solidFill>
                  <a:srgbClr val="666666"/>
                </a:solidFill>
              </a:rPr>
              <a:t>WNV are disproportionate </a:t>
            </a:r>
            <a:br>
              <a:rPr lang="es">
                <a:solidFill>
                  <a:srgbClr val="666666"/>
                </a:solidFill>
              </a:rPr>
            </a:br>
            <a:r>
              <a:rPr lang="es">
                <a:solidFill>
                  <a:srgbClr val="666666"/>
                </a:solidFill>
              </a:rPr>
              <a:t>to the number of </a:t>
            </a:r>
            <a:br>
              <a:rPr lang="es">
                <a:solidFill>
                  <a:srgbClr val="666666"/>
                </a:solidFill>
              </a:rPr>
            </a:br>
            <a:r>
              <a:rPr lang="es">
                <a:solidFill>
                  <a:srgbClr val="666666"/>
                </a:solidFill>
              </a:rPr>
              <a:t>mosquitoes present.</a:t>
            </a:r>
            <a:endParaRPr>
              <a:solidFill>
                <a:srgbClr val="666666"/>
              </a:solidFill>
            </a:endParaRPr>
          </a:p>
          <a:p>
            <a:pPr marL="914400" lvl="1" indent="-317500" algn="l" rtl="0">
              <a:lnSpc>
                <a:spcPct val="100000"/>
              </a:lnSpc>
              <a:spcBef>
                <a:spcPts val="0"/>
              </a:spcBef>
              <a:spcAft>
                <a:spcPts val="0"/>
              </a:spcAft>
              <a:buClr>
                <a:srgbClr val="666666"/>
              </a:buClr>
              <a:buSzPts val="1400"/>
              <a:buChar char="○"/>
            </a:pPr>
            <a:r>
              <a:rPr lang="es">
                <a:solidFill>
                  <a:srgbClr val="666666"/>
                </a:solidFill>
              </a:rPr>
              <a:t>Probably influenced </a:t>
            </a:r>
            <a:br>
              <a:rPr lang="es">
                <a:solidFill>
                  <a:srgbClr val="666666"/>
                </a:solidFill>
              </a:rPr>
            </a:br>
            <a:r>
              <a:rPr lang="es">
                <a:solidFill>
                  <a:srgbClr val="666666"/>
                </a:solidFill>
              </a:rPr>
              <a:t>by the birds </a:t>
            </a:r>
            <a:br>
              <a:rPr lang="es">
                <a:solidFill>
                  <a:srgbClr val="666666"/>
                </a:solidFill>
              </a:rPr>
            </a:br>
            <a:r>
              <a:rPr lang="es">
                <a:solidFill>
                  <a:srgbClr val="666666"/>
                </a:solidFill>
              </a:rPr>
              <a:t>migration pattern in </a:t>
            </a:r>
            <a:br>
              <a:rPr lang="es">
                <a:solidFill>
                  <a:srgbClr val="666666"/>
                </a:solidFill>
              </a:rPr>
            </a:br>
            <a:r>
              <a:rPr lang="es">
                <a:solidFill>
                  <a:srgbClr val="666666"/>
                </a:solidFill>
              </a:rPr>
              <a:t>North America*</a:t>
            </a:r>
            <a:endParaRPr>
              <a:solidFill>
                <a:srgbClr val="666666"/>
              </a:solidFill>
            </a:endParaRPr>
          </a:p>
        </p:txBody>
      </p:sp>
      <p:pic>
        <p:nvPicPr>
          <p:cNvPr id="604" name="Google Shape;604;p64"/>
          <p:cNvPicPr preferRelativeResize="0"/>
          <p:nvPr/>
        </p:nvPicPr>
        <p:blipFill rotWithShape="1">
          <a:blip r:embed="rId3">
            <a:alphaModFix/>
          </a:blip>
          <a:srcRect t="6235"/>
          <a:stretch/>
        </p:blipFill>
        <p:spPr>
          <a:xfrm>
            <a:off x="626063" y="1772225"/>
            <a:ext cx="3416675" cy="3074523"/>
          </a:xfrm>
          <a:prstGeom prst="rect">
            <a:avLst/>
          </a:prstGeom>
          <a:noFill/>
          <a:ln>
            <a:noFill/>
          </a:ln>
        </p:spPr>
      </p:pic>
      <p:sp>
        <p:nvSpPr>
          <p:cNvPr id="605" name="Google Shape;605;p64"/>
          <p:cNvSpPr txBox="1"/>
          <p:nvPr/>
        </p:nvSpPr>
        <p:spPr>
          <a:xfrm>
            <a:off x="4971450" y="4749900"/>
            <a:ext cx="38223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700"/>
              <a:t>*Source: </a:t>
            </a:r>
            <a:endParaRPr sz="700"/>
          </a:p>
          <a:p>
            <a:pPr marL="0" lvl="0" indent="0" algn="ctr" rtl="0">
              <a:spcBef>
                <a:spcPts val="0"/>
              </a:spcBef>
              <a:spcAft>
                <a:spcPts val="0"/>
              </a:spcAft>
              <a:buNone/>
            </a:pPr>
            <a:r>
              <a:rPr lang="es" sz="700" u="sng">
                <a:solidFill>
                  <a:schemeClr val="hlink"/>
                </a:solidFill>
                <a:hlinkClick r:id="rId4"/>
              </a:rPr>
              <a:t>https://www.nationalgeographic.com/magazine/2018/03/bird-migration-interactive-maps/</a:t>
            </a:r>
            <a:r>
              <a:rPr lang="es" sz="700"/>
              <a:t> </a:t>
            </a:r>
            <a:endParaRPr sz="700"/>
          </a:p>
        </p:txBody>
      </p:sp>
      <p:pic>
        <p:nvPicPr>
          <p:cNvPr id="606" name="Google Shape;606;p64"/>
          <p:cNvPicPr preferRelativeResize="0"/>
          <p:nvPr/>
        </p:nvPicPr>
        <p:blipFill>
          <a:blip r:embed="rId5">
            <a:alphaModFix/>
          </a:blip>
          <a:stretch>
            <a:fillRect/>
          </a:stretch>
        </p:blipFill>
        <p:spPr>
          <a:xfrm>
            <a:off x="7752701" y="2200075"/>
            <a:ext cx="1169550" cy="24026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5"/>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Data Cleaning</a:t>
            </a:r>
            <a:endParaRPr/>
          </a:p>
        </p:txBody>
      </p:sp>
      <p:pic>
        <p:nvPicPr>
          <p:cNvPr id="612" name="Google Shape;612;p65"/>
          <p:cNvPicPr preferRelativeResize="0"/>
          <p:nvPr/>
        </p:nvPicPr>
        <p:blipFill rotWithShape="1">
          <a:blip r:embed="rId3">
            <a:alphaModFix/>
          </a:blip>
          <a:srcRect t="8877" b="5681"/>
          <a:stretch/>
        </p:blipFill>
        <p:spPr>
          <a:xfrm>
            <a:off x="834925" y="1015100"/>
            <a:ext cx="7618201" cy="36480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6"/>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618" name="Google Shape;618;p66"/>
          <p:cNvPicPr preferRelativeResize="0"/>
          <p:nvPr/>
        </p:nvPicPr>
        <p:blipFill>
          <a:blip r:embed="rId3">
            <a:alphaModFix/>
          </a:blip>
          <a:stretch>
            <a:fillRect/>
          </a:stretch>
        </p:blipFill>
        <p:spPr>
          <a:xfrm>
            <a:off x="722275" y="1126850"/>
            <a:ext cx="4998474" cy="3431276"/>
          </a:xfrm>
          <a:prstGeom prst="rect">
            <a:avLst/>
          </a:prstGeom>
          <a:noFill/>
          <a:ln>
            <a:noFill/>
          </a:ln>
        </p:spPr>
      </p:pic>
      <p:sp>
        <p:nvSpPr>
          <p:cNvPr id="619" name="Google Shape;619;p66"/>
          <p:cNvSpPr txBox="1"/>
          <p:nvPr/>
        </p:nvSpPr>
        <p:spPr>
          <a:xfrm>
            <a:off x="5883575" y="1789975"/>
            <a:ext cx="2563800" cy="17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Ubuntu Light"/>
                <a:ea typeface="Ubuntu Light"/>
                <a:cs typeface="Ubuntu Light"/>
                <a:sym typeface="Ubuntu Light"/>
              </a:rPr>
              <a:t>Full Precision-Recall Curve</a:t>
            </a:r>
            <a:endParaRPr>
              <a:latin typeface="Ubuntu Light"/>
              <a:ea typeface="Ubuntu Light"/>
              <a:cs typeface="Ubuntu Light"/>
              <a:sym typeface="Ubuntu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1"/>
          <p:cNvGrpSpPr/>
          <p:nvPr/>
        </p:nvGrpSpPr>
        <p:grpSpPr>
          <a:xfrm>
            <a:off x="1907514" y="1611245"/>
            <a:ext cx="5328973" cy="2793092"/>
            <a:chOff x="1907514" y="1611245"/>
            <a:chExt cx="5328973" cy="2793092"/>
          </a:xfrm>
        </p:grpSpPr>
        <p:sp>
          <p:nvSpPr>
            <p:cNvPr id="216" name="Google Shape;216;p31"/>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1"/>
            <p:cNvSpPr/>
            <p:nvPr/>
          </p:nvSpPr>
          <p:spPr>
            <a:xfrm>
              <a:off x="5000161" y="3212803"/>
              <a:ext cx="1103817"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31"/>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34343"/>
                </a:solidFill>
              </a:rPr>
              <a:t>An illustrative timeline of the West Nile Virus</a:t>
            </a:r>
            <a:endParaRPr>
              <a:solidFill>
                <a:srgbClr val="434343"/>
              </a:solidFill>
            </a:endParaRPr>
          </a:p>
        </p:txBody>
      </p:sp>
      <p:sp>
        <p:nvSpPr>
          <p:cNvPr id="228" name="Google Shape;228;p31"/>
          <p:cNvSpPr txBox="1">
            <a:spLocks noGrp="1"/>
          </p:cNvSpPr>
          <p:nvPr>
            <p:ph type="body" idx="4294967295"/>
          </p:nvPr>
        </p:nvSpPr>
        <p:spPr>
          <a:xfrm>
            <a:off x="1907525" y="1860550"/>
            <a:ext cx="1099500" cy="8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rgbClr val="434343"/>
                </a:solidFill>
                <a:latin typeface="Ubuntu"/>
                <a:ea typeface="Ubuntu"/>
                <a:cs typeface="Ubuntu"/>
                <a:sym typeface="Ubuntu"/>
              </a:rPr>
              <a:t>WNV Arrives in the US</a:t>
            </a:r>
            <a:endParaRPr sz="1000">
              <a:solidFill>
                <a:srgbClr val="434343"/>
              </a:solidFill>
              <a:latin typeface="Ubuntu"/>
              <a:ea typeface="Ubuntu"/>
              <a:cs typeface="Ubuntu"/>
              <a:sym typeface="Ubuntu"/>
            </a:endParaRPr>
          </a:p>
        </p:txBody>
      </p:sp>
      <p:sp>
        <p:nvSpPr>
          <p:cNvPr id="229" name="Google Shape;229;p31"/>
          <p:cNvSpPr txBox="1">
            <a:spLocks noGrp="1"/>
          </p:cNvSpPr>
          <p:nvPr>
            <p:ph type="body" idx="4294967295"/>
          </p:nvPr>
        </p:nvSpPr>
        <p:spPr>
          <a:xfrm>
            <a:off x="2003525" y="1688925"/>
            <a:ext cx="854100" cy="23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434343"/>
                </a:solidFill>
                <a:latin typeface="Ubuntu Medium"/>
                <a:ea typeface="Ubuntu Medium"/>
                <a:cs typeface="Ubuntu Medium"/>
                <a:sym typeface="Ubuntu Medium"/>
              </a:rPr>
              <a:t>1999</a:t>
            </a:r>
            <a:endParaRPr sz="1200">
              <a:solidFill>
                <a:srgbClr val="434343"/>
              </a:solidFill>
              <a:latin typeface="Ubuntu Medium"/>
              <a:ea typeface="Ubuntu Medium"/>
              <a:cs typeface="Ubuntu Medium"/>
              <a:sym typeface="Ubuntu Medium"/>
            </a:endParaRPr>
          </a:p>
        </p:txBody>
      </p:sp>
      <p:sp>
        <p:nvSpPr>
          <p:cNvPr id="230" name="Google Shape;230;p31"/>
          <p:cNvSpPr txBox="1">
            <a:spLocks noGrp="1"/>
          </p:cNvSpPr>
          <p:nvPr>
            <p:ph type="body" idx="4294967295"/>
          </p:nvPr>
        </p:nvSpPr>
        <p:spPr>
          <a:xfrm>
            <a:off x="3962475" y="1877725"/>
            <a:ext cx="10995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884 cases and 64 deaths in Illinois</a:t>
            </a:r>
            <a:endParaRPr sz="1000">
              <a:solidFill>
                <a:srgbClr val="434343"/>
              </a:solidFill>
              <a:latin typeface="Ubuntu"/>
              <a:ea typeface="Ubuntu"/>
              <a:cs typeface="Ubuntu"/>
              <a:sym typeface="Ubuntu"/>
            </a:endParaRPr>
          </a:p>
        </p:txBody>
      </p:sp>
      <p:sp>
        <p:nvSpPr>
          <p:cNvPr id="231" name="Google Shape;231;p31"/>
          <p:cNvSpPr txBox="1">
            <a:spLocks noGrp="1"/>
          </p:cNvSpPr>
          <p:nvPr>
            <p:ph type="body" idx="4294967295"/>
          </p:nvPr>
        </p:nvSpPr>
        <p:spPr>
          <a:xfrm>
            <a:off x="4095200" y="16889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434343"/>
                </a:solidFill>
                <a:latin typeface="Ubuntu Medium"/>
                <a:ea typeface="Ubuntu Medium"/>
                <a:cs typeface="Ubuntu Medium"/>
                <a:sym typeface="Ubuntu Medium"/>
              </a:rPr>
              <a:t>2002</a:t>
            </a:r>
            <a:endParaRPr sz="1200">
              <a:solidFill>
                <a:srgbClr val="434343"/>
              </a:solidFill>
              <a:latin typeface="Ubuntu Medium"/>
              <a:ea typeface="Ubuntu Medium"/>
              <a:cs typeface="Ubuntu Medium"/>
              <a:sym typeface="Ubuntu Medium"/>
            </a:endParaRPr>
          </a:p>
        </p:txBody>
      </p:sp>
      <p:sp>
        <p:nvSpPr>
          <p:cNvPr id="232" name="Google Shape;232;p31"/>
          <p:cNvSpPr txBox="1">
            <a:spLocks noGrp="1"/>
          </p:cNvSpPr>
          <p:nvPr>
            <p:ph type="body" idx="4294967295"/>
          </p:nvPr>
        </p:nvSpPr>
        <p:spPr>
          <a:xfrm>
            <a:off x="2942200" y="3623600"/>
            <a:ext cx="10572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WNV First identified in Illinois</a:t>
            </a:r>
            <a:endParaRPr sz="1000">
              <a:solidFill>
                <a:srgbClr val="434343"/>
              </a:solidFill>
              <a:latin typeface="Ubuntu"/>
              <a:ea typeface="Ubuntu"/>
              <a:cs typeface="Ubuntu"/>
              <a:sym typeface="Ubuntu"/>
            </a:endParaRPr>
          </a:p>
        </p:txBody>
      </p:sp>
      <p:sp>
        <p:nvSpPr>
          <p:cNvPr id="233" name="Google Shape;233;p31"/>
          <p:cNvSpPr txBox="1">
            <a:spLocks noGrp="1"/>
          </p:cNvSpPr>
          <p:nvPr>
            <p:ph type="body" idx="4294967295"/>
          </p:nvPr>
        </p:nvSpPr>
        <p:spPr>
          <a:xfrm>
            <a:off x="3022675" y="34034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434343"/>
                </a:solidFill>
                <a:latin typeface="Ubuntu Medium"/>
                <a:ea typeface="Ubuntu Medium"/>
                <a:cs typeface="Ubuntu Medium"/>
                <a:sym typeface="Ubuntu Medium"/>
              </a:rPr>
              <a:t>2001</a:t>
            </a:r>
            <a:endParaRPr sz="1200">
              <a:solidFill>
                <a:srgbClr val="434343"/>
              </a:solidFill>
              <a:latin typeface="Ubuntu Medium"/>
              <a:ea typeface="Ubuntu Medium"/>
              <a:cs typeface="Ubuntu Medium"/>
              <a:sym typeface="Ubuntu Medium"/>
            </a:endParaRPr>
          </a:p>
        </p:txBody>
      </p:sp>
      <p:sp>
        <p:nvSpPr>
          <p:cNvPr id="234" name="Google Shape;234;p31"/>
          <p:cNvSpPr txBox="1">
            <a:spLocks noGrp="1"/>
          </p:cNvSpPr>
          <p:nvPr>
            <p:ph type="body" idx="4294967295"/>
          </p:nvPr>
        </p:nvSpPr>
        <p:spPr>
          <a:xfrm>
            <a:off x="4991100" y="3623600"/>
            <a:ext cx="11283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Multiple outbreaks of WNV - majority in Chicago</a:t>
            </a:r>
            <a:endParaRPr sz="1000">
              <a:solidFill>
                <a:schemeClr val="dk1"/>
              </a:solidFill>
              <a:latin typeface="Ubuntu"/>
              <a:ea typeface="Ubuntu"/>
              <a:cs typeface="Ubuntu"/>
              <a:sym typeface="Ubuntu"/>
            </a:endParaRPr>
          </a:p>
          <a:p>
            <a:pPr marL="0" lvl="0" indent="0" algn="ctr" rtl="0">
              <a:spcBef>
                <a:spcPts val="0"/>
              </a:spcBef>
              <a:spcAft>
                <a:spcPts val="0"/>
              </a:spcAft>
              <a:buClr>
                <a:schemeClr val="dk1"/>
              </a:buClr>
              <a:buSzPts val="1100"/>
              <a:buFont typeface="Arial"/>
              <a:buNone/>
            </a:pPr>
            <a:endParaRPr sz="1000">
              <a:solidFill>
                <a:srgbClr val="434343"/>
              </a:solidFill>
              <a:latin typeface="Ubuntu"/>
              <a:ea typeface="Ubuntu"/>
              <a:cs typeface="Ubuntu"/>
              <a:sym typeface="Ubuntu"/>
            </a:endParaRPr>
          </a:p>
        </p:txBody>
      </p:sp>
      <p:sp>
        <p:nvSpPr>
          <p:cNvPr id="235" name="Google Shape;235;p31"/>
          <p:cNvSpPr txBox="1">
            <a:spLocks noGrp="1"/>
          </p:cNvSpPr>
          <p:nvPr>
            <p:ph type="body" idx="4294967295"/>
          </p:nvPr>
        </p:nvSpPr>
        <p:spPr>
          <a:xfrm>
            <a:off x="5140800" y="3403425"/>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434343"/>
                </a:solidFill>
                <a:latin typeface="Ubuntu Medium"/>
                <a:ea typeface="Ubuntu Medium"/>
                <a:cs typeface="Ubuntu Medium"/>
                <a:sym typeface="Ubuntu Medium"/>
              </a:rPr>
              <a:t>2006</a:t>
            </a:r>
            <a:endParaRPr sz="1200">
              <a:solidFill>
                <a:srgbClr val="434343"/>
              </a:solidFill>
              <a:latin typeface="Ubuntu Medium"/>
              <a:ea typeface="Ubuntu Medium"/>
              <a:cs typeface="Ubuntu Medium"/>
              <a:sym typeface="Ubuntu Medium"/>
            </a:endParaRPr>
          </a:p>
        </p:txBody>
      </p:sp>
      <p:sp>
        <p:nvSpPr>
          <p:cNvPr id="236" name="Google Shape;236;p31"/>
          <p:cNvSpPr txBox="1"/>
          <p:nvPr/>
        </p:nvSpPr>
        <p:spPr>
          <a:xfrm>
            <a:off x="5954025" y="1909100"/>
            <a:ext cx="1282500" cy="6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434343"/>
                </a:solidFill>
                <a:latin typeface="Ubuntu"/>
                <a:ea typeface="Ubuntu"/>
                <a:cs typeface="Ubuntu"/>
                <a:sym typeface="Ubuntu"/>
              </a:rPr>
              <a:t>Data scientist team contracted to solve the problem</a:t>
            </a:r>
            <a:br>
              <a:rPr lang="es" sz="1000">
                <a:solidFill>
                  <a:srgbClr val="434343"/>
                </a:solidFill>
                <a:latin typeface="Ubuntu"/>
                <a:ea typeface="Ubuntu"/>
                <a:cs typeface="Ubuntu"/>
                <a:sym typeface="Ubuntu"/>
              </a:rPr>
            </a:br>
            <a:endParaRPr sz="1000">
              <a:solidFill>
                <a:srgbClr val="434343"/>
              </a:solidFill>
              <a:latin typeface="Ubuntu"/>
              <a:ea typeface="Ubuntu"/>
              <a:cs typeface="Ubuntu"/>
              <a:sym typeface="Ubuntu"/>
            </a:endParaRPr>
          </a:p>
        </p:txBody>
      </p:sp>
      <p:sp>
        <p:nvSpPr>
          <p:cNvPr id="237" name="Google Shape;237;p31"/>
          <p:cNvSpPr txBox="1"/>
          <p:nvPr/>
        </p:nvSpPr>
        <p:spPr>
          <a:xfrm>
            <a:off x="6186875" y="1688925"/>
            <a:ext cx="8541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434343"/>
                </a:solidFill>
                <a:latin typeface="Ubuntu Medium"/>
                <a:ea typeface="Ubuntu Medium"/>
                <a:cs typeface="Ubuntu Medium"/>
                <a:sym typeface="Ubuntu Medium"/>
              </a:rPr>
              <a:t>Today</a:t>
            </a:r>
            <a:endParaRPr sz="1200">
              <a:solidFill>
                <a:srgbClr val="434343"/>
              </a:solidFill>
              <a:latin typeface="Ubuntu Medium"/>
              <a:ea typeface="Ubuntu Medium"/>
              <a:cs typeface="Ubuntu Medium"/>
              <a:sym typeface="Ubuntu Medium"/>
            </a:endParaRPr>
          </a:p>
        </p:txBody>
      </p:sp>
      <p:sp>
        <p:nvSpPr>
          <p:cNvPr id="238" name="Google Shape;238;p3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CCCCCC"/>
                </a:solidFill>
              </a:rPr>
              <a:t>4</a:t>
            </a:fld>
            <a:endParaRPr>
              <a:solidFill>
                <a:srgbClr val="CCCCCC"/>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67"/>
          <p:cNvPicPr preferRelativeResize="0"/>
          <p:nvPr/>
        </p:nvPicPr>
        <p:blipFill rotWithShape="1">
          <a:blip r:embed="rId3">
            <a:alphaModFix/>
          </a:blip>
          <a:srcRect l="5820"/>
          <a:stretch/>
        </p:blipFill>
        <p:spPr>
          <a:xfrm>
            <a:off x="5063275" y="2656975"/>
            <a:ext cx="3569475" cy="1597500"/>
          </a:xfrm>
          <a:prstGeom prst="rect">
            <a:avLst/>
          </a:prstGeom>
          <a:noFill/>
          <a:ln>
            <a:noFill/>
          </a:ln>
        </p:spPr>
      </p:pic>
      <p:pic>
        <p:nvPicPr>
          <p:cNvPr id="625" name="Google Shape;625;p67"/>
          <p:cNvPicPr preferRelativeResize="0"/>
          <p:nvPr/>
        </p:nvPicPr>
        <p:blipFill>
          <a:blip r:embed="rId4">
            <a:alphaModFix/>
          </a:blip>
          <a:stretch>
            <a:fillRect/>
          </a:stretch>
        </p:blipFill>
        <p:spPr>
          <a:xfrm>
            <a:off x="429950" y="617398"/>
            <a:ext cx="4633326" cy="3908701"/>
          </a:xfrm>
          <a:prstGeom prst="rect">
            <a:avLst/>
          </a:prstGeom>
          <a:noFill/>
          <a:ln>
            <a:noFill/>
          </a:ln>
        </p:spPr>
      </p:pic>
      <p:sp>
        <p:nvSpPr>
          <p:cNvPr id="626" name="Google Shape;626;p67"/>
          <p:cNvSpPr/>
          <p:nvPr/>
        </p:nvSpPr>
        <p:spPr>
          <a:xfrm>
            <a:off x="6005775" y="2656975"/>
            <a:ext cx="481200" cy="156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8"/>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Overfitting of Tree Model vs Logistic Regression</a:t>
            </a:r>
            <a:endParaRPr/>
          </a:p>
        </p:txBody>
      </p:sp>
      <p:pic>
        <p:nvPicPr>
          <p:cNvPr id="632" name="Google Shape;632;p68"/>
          <p:cNvPicPr preferRelativeResize="0"/>
          <p:nvPr/>
        </p:nvPicPr>
        <p:blipFill rotWithShape="1">
          <a:blip r:embed="rId3">
            <a:alphaModFix/>
          </a:blip>
          <a:srcRect r="13755"/>
          <a:stretch/>
        </p:blipFill>
        <p:spPr>
          <a:xfrm>
            <a:off x="644650" y="1015100"/>
            <a:ext cx="3554526" cy="3710026"/>
          </a:xfrm>
          <a:prstGeom prst="rect">
            <a:avLst/>
          </a:prstGeom>
          <a:noFill/>
          <a:ln>
            <a:noFill/>
          </a:ln>
        </p:spPr>
      </p:pic>
      <p:pic>
        <p:nvPicPr>
          <p:cNvPr id="633" name="Google Shape;633;p68"/>
          <p:cNvPicPr preferRelativeResize="0"/>
          <p:nvPr/>
        </p:nvPicPr>
        <p:blipFill rotWithShape="1">
          <a:blip r:embed="rId3">
            <a:alphaModFix/>
          </a:blip>
          <a:srcRect l="4052" r="4464" b="4498"/>
          <a:stretch/>
        </p:blipFill>
        <p:spPr>
          <a:xfrm>
            <a:off x="4842100" y="1015100"/>
            <a:ext cx="3770574" cy="3543024"/>
          </a:xfrm>
          <a:prstGeom prst="rect">
            <a:avLst/>
          </a:prstGeom>
          <a:noFill/>
          <a:ln>
            <a:noFill/>
          </a:ln>
        </p:spPr>
      </p:pic>
      <p:cxnSp>
        <p:nvCxnSpPr>
          <p:cNvPr id="634" name="Google Shape;634;p68"/>
          <p:cNvCxnSpPr/>
          <p:nvPr/>
        </p:nvCxnSpPr>
        <p:spPr>
          <a:xfrm>
            <a:off x="5541038" y="1199313"/>
            <a:ext cx="2220300" cy="3174600"/>
          </a:xfrm>
          <a:prstGeom prst="straightConnector1">
            <a:avLst/>
          </a:prstGeom>
          <a:noFill/>
          <a:ln w="19050" cap="flat" cmpd="sng">
            <a:solidFill>
              <a:schemeClr val="dk2"/>
            </a:solidFill>
            <a:prstDash val="solid"/>
            <a:round/>
            <a:headEnd type="none" w="med" len="med"/>
            <a:tailEnd type="none" w="med" len="med"/>
          </a:ln>
        </p:spPr>
      </p:cxnSp>
      <p:sp>
        <p:nvSpPr>
          <p:cNvPr id="635" name="Google Shape;635;p68"/>
          <p:cNvSpPr/>
          <p:nvPr/>
        </p:nvSpPr>
        <p:spPr>
          <a:xfrm>
            <a:off x="2330650" y="2129725"/>
            <a:ext cx="572700" cy="441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8"/>
          <p:cNvSpPr/>
          <p:nvPr/>
        </p:nvSpPr>
        <p:spPr>
          <a:xfrm>
            <a:off x="1866850" y="2719498"/>
            <a:ext cx="463800" cy="393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8"/>
          <p:cNvSpPr/>
          <p:nvPr/>
        </p:nvSpPr>
        <p:spPr>
          <a:xfrm>
            <a:off x="1316025" y="3536875"/>
            <a:ext cx="371700" cy="441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8"/>
          <p:cNvSpPr/>
          <p:nvPr/>
        </p:nvSpPr>
        <p:spPr>
          <a:xfrm>
            <a:off x="1416475" y="3868275"/>
            <a:ext cx="201000" cy="393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8"/>
          <p:cNvSpPr/>
          <p:nvPr/>
        </p:nvSpPr>
        <p:spPr>
          <a:xfrm>
            <a:off x="1960675" y="2153875"/>
            <a:ext cx="415500" cy="393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8"/>
          <p:cNvSpPr/>
          <p:nvPr/>
        </p:nvSpPr>
        <p:spPr>
          <a:xfrm>
            <a:off x="2786150" y="1944623"/>
            <a:ext cx="463800" cy="393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8"/>
          <p:cNvSpPr/>
          <p:nvPr/>
        </p:nvSpPr>
        <p:spPr>
          <a:xfrm>
            <a:off x="2583500" y="2211800"/>
            <a:ext cx="572700" cy="441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8"/>
          <p:cNvSpPr/>
          <p:nvPr/>
        </p:nvSpPr>
        <p:spPr>
          <a:xfrm>
            <a:off x="2836375" y="1669100"/>
            <a:ext cx="572700" cy="393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8"/>
          <p:cNvSpPr/>
          <p:nvPr/>
        </p:nvSpPr>
        <p:spPr>
          <a:xfrm>
            <a:off x="3089225" y="1662025"/>
            <a:ext cx="572700" cy="332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8"/>
          <p:cNvSpPr/>
          <p:nvPr/>
        </p:nvSpPr>
        <p:spPr>
          <a:xfrm>
            <a:off x="3249950" y="1769900"/>
            <a:ext cx="572700" cy="441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8"/>
          <p:cNvSpPr/>
          <p:nvPr/>
        </p:nvSpPr>
        <p:spPr>
          <a:xfrm>
            <a:off x="3040700" y="1920475"/>
            <a:ext cx="572700" cy="441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8"/>
          <p:cNvSpPr/>
          <p:nvPr/>
        </p:nvSpPr>
        <p:spPr>
          <a:xfrm>
            <a:off x="2836375" y="2444575"/>
            <a:ext cx="572700" cy="441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8"/>
          <p:cNvSpPr/>
          <p:nvPr/>
        </p:nvSpPr>
        <p:spPr>
          <a:xfrm>
            <a:off x="3156200" y="2129725"/>
            <a:ext cx="572700" cy="441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8" name="Google Shape;648;p68"/>
          <p:cNvCxnSpPr/>
          <p:nvPr/>
        </p:nvCxnSpPr>
        <p:spPr>
          <a:xfrm>
            <a:off x="949300" y="3524875"/>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49" name="Google Shape;649;p68"/>
          <p:cNvCxnSpPr/>
          <p:nvPr/>
        </p:nvCxnSpPr>
        <p:spPr>
          <a:xfrm>
            <a:off x="949300" y="3868275"/>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50" name="Google Shape;650;p68"/>
          <p:cNvCxnSpPr/>
          <p:nvPr/>
        </p:nvCxnSpPr>
        <p:spPr>
          <a:xfrm>
            <a:off x="949300" y="3978775"/>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51" name="Google Shape;651;p68"/>
          <p:cNvCxnSpPr/>
          <p:nvPr/>
        </p:nvCxnSpPr>
        <p:spPr>
          <a:xfrm>
            <a:off x="949300" y="4261875"/>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52" name="Google Shape;652;p68"/>
          <p:cNvCxnSpPr/>
          <p:nvPr/>
        </p:nvCxnSpPr>
        <p:spPr>
          <a:xfrm>
            <a:off x="949300" y="3118350"/>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53" name="Google Shape;653;p68"/>
          <p:cNvCxnSpPr/>
          <p:nvPr/>
        </p:nvCxnSpPr>
        <p:spPr>
          <a:xfrm>
            <a:off x="949300" y="2718225"/>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54" name="Google Shape;654;p68"/>
          <p:cNvCxnSpPr/>
          <p:nvPr/>
        </p:nvCxnSpPr>
        <p:spPr>
          <a:xfrm>
            <a:off x="949300" y="2894875"/>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55" name="Google Shape;655;p68"/>
          <p:cNvCxnSpPr/>
          <p:nvPr/>
        </p:nvCxnSpPr>
        <p:spPr>
          <a:xfrm>
            <a:off x="949300" y="2645425"/>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56" name="Google Shape;656;p68"/>
          <p:cNvCxnSpPr/>
          <p:nvPr/>
        </p:nvCxnSpPr>
        <p:spPr>
          <a:xfrm>
            <a:off x="949300" y="2556750"/>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57" name="Google Shape;657;p68"/>
          <p:cNvCxnSpPr/>
          <p:nvPr/>
        </p:nvCxnSpPr>
        <p:spPr>
          <a:xfrm>
            <a:off x="949300" y="2136525"/>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58" name="Google Shape;658;p68"/>
          <p:cNvCxnSpPr/>
          <p:nvPr/>
        </p:nvCxnSpPr>
        <p:spPr>
          <a:xfrm>
            <a:off x="949300" y="1666075"/>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59" name="Google Shape;659;p68"/>
          <p:cNvCxnSpPr/>
          <p:nvPr/>
        </p:nvCxnSpPr>
        <p:spPr>
          <a:xfrm>
            <a:off x="949300" y="2208550"/>
            <a:ext cx="3335400" cy="0"/>
          </a:xfrm>
          <a:prstGeom prst="straightConnector1">
            <a:avLst/>
          </a:prstGeom>
          <a:noFill/>
          <a:ln w="19050" cap="flat" cmpd="sng">
            <a:solidFill>
              <a:schemeClr val="dk2"/>
            </a:solidFill>
            <a:prstDash val="solid"/>
            <a:round/>
            <a:headEnd type="none" w="med" len="med"/>
            <a:tailEnd type="none" w="med" len="med"/>
          </a:ln>
        </p:spPr>
      </p:cxnSp>
      <p:cxnSp>
        <p:nvCxnSpPr>
          <p:cNvPr id="660" name="Google Shape;660;p68"/>
          <p:cNvCxnSpPr/>
          <p:nvPr/>
        </p:nvCxnSpPr>
        <p:spPr>
          <a:xfrm>
            <a:off x="949300" y="2446900"/>
            <a:ext cx="33354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9"/>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666" name="Google Shape;666;p69"/>
          <p:cNvPicPr preferRelativeResize="0"/>
          <p:nvPr/>
        </p:nvPicPr>
        <p:blipFill>
          <a:blip r:embed="rId3">
            <a:alphaModFix/>
          </a:blip>
          <a:stretch>
            <a:fillRect/>
          </a:stretch>
        </p:blipFill>
        <p:spPr>
          <a:xfrm>
            <a:off x="783525" y="1174525"/>
            <a:ext cx="4932100" cy="3324400"/>
          </a:xfrm>
          <a:prstGeom prst="rect">
            <a:avLst/>
          </a:prstGeom>
          <a:noFill/>
          <a:ln>
            <a:noFill/>
          </a:ln>
        </p:spPr>
      </p:pic>
      <p:sp>
        <p:nvSpPr>
          <p:cNvPr id="667" name="Google Shape;667;p69"/>
          <p:cNvSpPr txBox="1"/>
          <p:nvPr/>
        </p:nvSpPr>
        <p:spPr>
          <a:xfrm>
            <a:off x="5883575" y="1789975"/>
            <a:ext cx="2563800" cy="17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Ubuntu Light"/>
                <a:ea typeface="Ubuntu Light"/>
                <a:cs typeface="Ubuntu Light"/>
                <a:sym typeface="Ubuntu Light"/>
              </a:rPr>
              <a:t>Full Precision-Recall Curve</a:t>
            </a:r>
            <a:endParaRPr>
              <a:latin typeface="Ubuntu Light"/>
              <a:ea typeface="Ubuntu Light"/>
              <a:cs typeface="Ubuntu Light"/>
              <a:sym typeface="Ubuntu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0"/>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Model Coefficients</a:t>
            </a:r>
            <a:endParaRPr b="1"/>
          </a:p>
        </p:txBody>
      </p:sp>
      <p:sp>
        <p:nvSpPr>
          <p:cNvPr id="673" name="Google Shape;673;p7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43</a:t>
            </a:fld>
            <a:endParaRPr/>
          </a:p>
        </p:txBody>
      </p:sp>
      <p:pic>
        <p:nvPicPr>
          <p:cNvPr id="674" name="Google Shape;674;p70"/>
          <p:cNvPicPr preferRelativeResize="0"/>
          <p:nvPr/>
        </p:nvPicPr>
        <p:blipFill>
          <a:blip r:embed="rId3">
            <a:alphaModFix/>
          </a:blip>
          <a:stretch>
            <a:fillRect/>
          </a:stretch>
        </p:blipFill>
        <p:spPr>
          <a:xfrm>
            <a:off x="654725" y="1146150"/>
            <a:ext cx="5148100" cy="3459650"/>
          </a:xfrm>
          <a:prstGeom prst="rect">
            <a:avLst/>
          </a:prstGeom>
          <a:noFill/>
          <a:ln>
            <a:noFill/>
          </a:ln>
        </p:spPr>
      </p:pic>
      <p:sp>
        <p:nvSpPr>
          <p:cNvPr id="675" name="Google Shape;675;p70"/>
          <p:cNvSpPr txBox="1"/>
          <p:nvPr/>
        </p:nvSpPr>
        <p:spPr>
          <a:xfrm>
            <a:off x="6225975" y="1789975"/>
            <a:ext cx="2221500" cy="17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Ubuntu Light"/>
                <a:ea typeface="Ubuntu Light"/>
                <a:cs typeface="Ubuntu Light"/>
                <a:sym typeface="Ubuntu Light"/>
              </a:rPr>
              <a:t>A one unit increase in Tmax leads to a 4x increase in probability of WNV</a:t>
            </a:r>
            <a:endParaRPr>
              <a:latin typeface="Ubuntu Light"/>
              <a:ea typeface="Ubuntu Light"/>
              <a:cs typeface="Ubuntu Light"/>
              <a:sym typeface="Ubuntu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1"/>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Negative Model Coefs</a:t>
            </a:r>
            <a:endParaRPr b="1"/>
          </a:p>
        </p:txBody>
      </p:sp>
      <p:sp>
        <p:nvSpPr>
          <p:cNvPr id="681" name="Google Shape;681;p7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44</a:t>
            </a:fld>
            <a:endParaRPr/>
          </a:p>
        </p:txBody>
      </p:sp>
      <p:pic>
        <p:nvPicPr>
          <p:cNvPr id="682" name="Google Shape;682;p71"/>
          <p:cNvPicPr preferRelativeResize="0"/>
          <p:nvPr/>
        </p:nvPicPr>
        <p:blipFill>
          <a:blip r:embed="rId3">
            <a:alphaModFix/>
          </a:blip>
          <a:stretch>
            <a:fillRect/>
          </a:stretch>
        </p:blipFill>
        <p:spPr>
          <a:xfrm>
            <a:off x="571275" y="972650"/>
            <a:ext cx="3058878" cy="38235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Misclassification analysis</a:t>
            </a:r>
            <a:endParaRPr b="1"/>
          </a:p>
        </p:txBody>
      </p:sp>
      <p:sp>
        <p:nvSpPr>
          <p:cNvPr id="688" name="Google Shape;688;p7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45</a:t>
            </a:fld>
            <a:endParaRPr>
              <a:solidFill>
                <a:srgbClr val="B7B7B7"/>
              </a:solidFill>
            </a:endParaRPr>
          </a:p>
        </p:txBody>
      </p:sp>
      <p:sp>
        <p:nvSpPr>
          <p:cNvPr id="689" name="Google Shape;689;p72"/>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t>Insert viz</a:t>
            </a:r>
            <a:endParaRPr/>
          </a:p>
        </p:txBody>
      </p:sp>
      <p:pic>
        <p:nvPicPr>
          <p:cNvPr id="690" name="Google Shape;690;p72"/>
          <p:cNvPicPr preferRelativeResize="0"/>
          <p:nvPr/>
        </p:nvPicPr>
        <p:blipFill>
          <a:blip r:embed="rId3">
            <a:alphaModFix/>
          </a:blip>
          <a:stretch>
            <a:fillRect/>
          </a:stretch>
        </p:blipFill>
        <p:spPr>
          <a:xfrm>
            <a:off x="626072" y="1712675"/>
            <a:ext cx="2978674" cy="3275974"/>
          </a:xfrm>
          <a:prstGeom prst="rect">
            <a:avLst/>
          </a:prstGeom>
          <a:noFill/>
          <a:ln>
            <a:noFill/>
          </a:ln>
        </p:spPr>
      </p:pic>
      <p:sp>
        <p:nvSpPr>
          <p:cNvPr id="691" name="Google Shape;691;p72"/>
          <p:cNvSpPr txBox="1"/>
          <p:nvPr/>
        </p:nvSpPr>
        <p:spPr>
          <a:xfrm>
            <a:off x="5055950" y="452475"/>
            <a:ext cx="3746100" cy="3000000"/>
          </a:xfrm>
          <a:prstGeom prst="rect">
            <a:avLst/>
          </a:prstGeom>
          <a:noFill/>
          <a:ln>
            <a:noFill/>
          </a:ln>
        </p:spPr>
        <p:txBody>
          <a:bodyPr spcFirstLastPara="1" wrap="square" lIns="91425" tIns="91425" rIns="91425" bIns="91425" anchor="t" anchorCtr="0">
            <a:noAutofit/>
          </a:bodyPr>
          <a:lstStyle/>
          <a:p>
            <a:pPr marL="457200" lvl="0" indent="-304800" algn="l" rtl="0">
              <a:lnSpc>
                <a:spcPct val="170000"/>
              </a:lnSpc>
              <a:spcBef>
                <a:spcPts val="200"/>
              </a:spcBef>
              <a:spcAft>
                <a:spcPts val="0"/>
              </a:spcAft>
              <a:buClr>
                <a:srgbClr val="666666"/>
              </a:buClr>
              <a:buSzPts val="1200"/>
              <a:buFont typeface="Ubuntu Light"/>
              <a:buChar char="●"/>
            </a:pPr>
            <a:r>
              <a:rPr lang="es" sz="1200">
                <a:solidFill>
                  <a:srgbClr val="666666"/>
                </a:solidFill>
                <a:latin typeface="Ubuntu Light"/>
                <a:ea typeface="Ubuntu Light"/>
                <a:cs typeface="Ubuntu Light"/>
                <a:sym typeface="Ubuntu Light"/>
              </a:rPr>
              <a:t>Imperative to minimise False Negatives as much as possible due to the human costs.</a:t>
            </a:r>
            <a:endParaRPr sz="1200">
              <a:solidFill>
                <a:srgbClr val="666666"/>
              </a:solidFill>
              <a:latin typeface="Ubuntu Light"/>
              <a:ea typeface="Ubuntu Light"/>
              <a:cs typeface="Ubuntu Light"/>
              <a:sym typeface="Ubuntu Light"/>
            </a:endParaRPr>
          </a:p>
          <a:p>
            <a:pPr marL="457200" lvl="0" indent="-304800" algn="l" rtl="0">
              <a:lnSpc>
                <a:spcPct val="170000"/>
              </a:lnSpc>
              <a:spcBef>
                <a:spcPts val="0"/>
              </a:spcBef>
              <a:spcAft>
                <a:spcPts val="0"/>
              </a:spcAft>
              <a:buClr>
                <a:srgbClr val="666666"/>
              </a:buClr>
              <a:buSzPts val="1200"/>
              <a:buFont typeface="Ubuntu Light"/>
              <a:buChar char="●"/>
            </a:pPr>
            <a:r>
              <a:rPr lang="es" sz="1200">
                <a:solidFill>
                  <a:srgbClr val="666666"/>
                </a:solidFill>
                <a:latin typeface="Ubuntu Light"/>
                <a:ea typeface="Ubuntu Light"/>
                <a:cs typeface="Ubuntu Light"/>
                <a:sym typeface="Ubuntu Light"/>
              </a:rPr>
              <a:t>False Negatives occur when mosquitoes breeding conditions were not ideal</a:t>
            </a:r>
            <a:endParaRPr sz="1200">
              <a:solidFill>
                <a:srgbClr val="666666"/>
              </a:solidFill>
              <a:latin typeface="Ubuntu Light"/>
              <a:ea typeface="Ubuntu Light"/>
              <a:cs typeface="Ubuntu Light"/>
              <a:sym typeface="Ubuntu Light"/>
            </a:endParaRPr>
          </a:p>
          <a:p>
            <a:pPr marL="914400" lvl="1" indent="-304800" algn="l" rtl="0">
              <a:lnSpc>
                <a:spcPct val="170000"/>
              </a:lnSpc>
              <a:spcBef>
                <a:spcPts val="0"/>
              </a:spcBef>
              <a:spcAft>
                <a:spcPts val="0"/>
              </a:spcAft>
              <a:buClr>
                <a:srgbClr val="666666"/>
              </a:buClr>
              <a:buSzPts val="1200"/>
              <a:buFont typeface="Ubuntu Light"/>
              <a:buChar char="○"/>
            </a:pPr>
            <a:r>
              <a:rPr lang="es" sz="1200">
                <a:solidFill>
                  <a:srgbClr val="666666"/>
                </a:solidFill>
                <a:latin typeface="Ubuntu Light"/>
                <a:ea typeface="Ubuntu Light"/>
                <a:cs typeface="Ubuntu Light"/>
                <a:sym typeface="Ubuntu Light"/>
              </a:rPr>
              <a:t>Implies existence of external factors</a:t>
            </a:r>
            <a:endParaRPr sz="1200">
              <a:solidFill>
                <a:srgbClr val="666666"/>
              </a:solidFill>
              <a:latin typeface="Ubuntu Light"/>
              <a:ea typeface="Ubuntu Light"/>
              <a:cs typeface="Ubuntu Light"/>
              <a:sym typeface="Ubuntu Light"/>
            </a:endParaRPr>
          </a:p>
          <a:p>
            <a:pPr marL="457200" lvl="0" indent="-304800" algn="l" rtl="0">
              <a:lnSpc>
                <a:spcPct val="170000"/>
              </a:lnSpc>
              <a:spcBef>
                <a:spcPts val="0"/>
              </a:spcBef>
              <a:spcAft>
                <a:spcPts val="0"/>
              </a:spcAft>
              <a:buClr>
                <a:srgbClr val="666666"/>
              </a:buClr>
              <a:buSzPts val="1200"/>
              <a:buFont typeface="Ubuntu Light"/>
              <a:buChar char="●"/>
            </a:pPr>
            <a:r>
              <a:rPr lang="es" sz="1200">
                <a:solidFill>
                  <a:srgbClr val="666666"/>
                </a:solidFill>
                <a:latin typeface="Ubuntu Light"/>
                <a:ea typeface="Ubuntu Light"/>
                <a:cs typeface="Ubuntu Light"/>
                <a:sym typeface="Ubuntu Light"/>
              </a:rPr>
              <a:t>Potential hypothesis - the American Robin* is able to carry the WNV when most birds tend to die shortly after being infected. </a:t>
            </a:r>
            <a:endParaRPr sz="1200">
              <a:solidFill>
                <a:srgbClr val="666666"/>
              </a:solidFill>
              <a:latin typeface="Ubuntu Light"/>
              <a:ea typeface="Ubuntu Light"/>
              <a:cs typeface="Ubuntu Light"/>
              <a:sym typeface="Ubuntu Light"/>
            </a:endParaRPr>
          </a:p>
          <a:p>
            <a:pPr marL="914400" lvl="1" indent="-304800" algn="l" rtl="0">
              <a:lnSpc>
                <a:spcPct val="170000"/>
              </a:lnSpc>
              <a:spcBef>
                <a:spcPts val="0"/>
              </a:spcBef>
              <a:spcAft>
                <a:spcPts val="0"/>
              </a:spcAft>
              <a:buClr>
                <a:srgbClr val="666666"/>
              </a:buClr>
              <a:buSzPts val="1200"/>
              <a:buFont typeface="Ubuntu Light"/>
              <a:buChar char="○"/>
            </a:pPr>
            <a:r>
              <a:rPr lang="es" sz="1200">
                <a:solidFill>
                  <a:srgbClr val="666666"/>
                </a:solidFill>
                <a:latin typeface="Ubuntu Light"/>
                <a:ea typeface="Ubuntu Light"/>
                <a:cs typeface="Ubuntu Light"/>
                <a:sym typeface="Ubuntu Light"/>
              </a:rPr>
              <a:t>The absence of such a feature in our model may have distorted the  prediction - more mosquitoes in the area does not necessarily means more WNV.</a:t>
            </a:r>
            <a:endParaRPr sz="1200">
              <a:solidFill>
                <a:srgbClr val="666666"/>
              </a:solidFill>
              <a:latin typeface="Ubuntu Light"/>
              <a:ea typeface="Ubuntu Light"/>
              <a:cs typeface="Ubuntu Light"/>
              <a:sym typeface="Ubuntu Light"/>
            </a:endParaRPr>
          </a:p>
        </p:txBody>
      </p:sp>
      <p:sp>
        <p:nvSpPr>
          <p:cNvPr id="692" name="Google Shape;692;p72"/>
          <p:cNvSpPr txBox="1"/>
          <p:nvPr/>
        </p:nvSpPr>
        <p:spPr>
          <a:xfrm>
            <a:off x="4960575" y="4514950"/>
            <a:ext cx="3841500" cy="2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700">
                <a:latin typeface="Ubuntu Light"/>
                <a:ea typeface="Ubuntu Light"/>
                <a:cs typeface="Ubuntu Light"/>
                <a:sym typeface="Ubuntu Light"/>
              </a:rPr>
              <a:t>*Source:</a:t>
            </a:r>
            <a:endParaRPr sz="700">
              <a:latin typeface="Ubuntu Light"/>
              <a:ea typeface="Ubuntu Light"/>
              <a:cs typeface="Ubuntu Light"/>
              <a:sym typeface="Ubuntu Light"/>
            </a:endParaRPr>
          </a:p>
          <a:p>
            <a:pPr marL="0" lvl="0" indent="0" algn="ctr" rtl="0">
              <a:spcBef>
                <a:spcPts val="0"/>
              </a:spcBef>
              <a:spcAft>
                <a:spcPts val="0"/>
              </a:spcAft>
              <a:buNone/>
            </a:pPr>
            <a:r>
              <a:rPr lang="es" sz="700" u="sng">
                <a:solidFill>
                  <a:schemeClr val="hlink"/>
                </a:solidFill>
                <a:latin typeface="Ubuntu Light"/>
                <a:ea typeface="Ubuntu Light"/>
                <a:cs typeface="Ubuntu Light"/>
                <a:sym typeface="Ubuntu Light"/>
                <a:hlinkClick r:id="rId4"/>
              </a:rPr>
              <a:t>https://news.wisc.edu/do-chicagos-suburbs-hold-the-key-to-understanding-west-nile-virus/</a:t>
            </a:r>
            <a:endParaRPr sz="700">
              <a:latin typeface="Ubuntu Light"/>
              <a:ea typeface="Ubuntu Light"/>
              <a:cs typeface="Ubuntu Light"/>
              <a:sym typeface="Ubuntu Light"/>
            </a:endParaRPr>
          </a:p>
          <a:p>
            <a:pPr marL="0" lvl="0" indent="0" algn="ctr" rtl="0">
              <a:spcBef>
                <a:spcPts val="0"/>
              </a:spcBef>
              <a:spcAft>
                <a:spcPts val="0"/>
              </a:spcAft>
              <a:buNone/>
            </a:pPr>
            <a:endParaRPr sz="700">
              <a:latin typeface="Ubuntu Light"/>
              <a:ea typeface="Ubuntu Light"/>
              <a:cs typeface="Ubuntu Light"/>
              <a:sym typeface="Ubuntu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8200">
                <a:solidFill>
                  <a:srgbClr val="434343"/>
                </a:solidFill>
              </a:rPr>
              <a:t>52,000*</a:t>
            </a:r>
            <a:endParaRPr sz="8200">
              <a:solidFill>
                <a:srgbClr val="434343"/>
              </a:solidFill>
            </a:endParaRPr>
          </a:p>
        </p:txBody>
      </p:sp>
      <p:sp>
        <p:nvSpPr>
          <p:cNvPr id="244" name="Google Shape;244;p3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5</a:t>
            </a:fld>
            <a:endParaRPr sz="1200">
              <a:solidFill>
                <a:srgbClr val="CCCCCC"/>
              </a:solidFill>
              <a:latin typeface="Arvo"/>
              <a:ea typeface="Arvo"/>
              <a:cs typeface="Arvo"/>
              <a:sym typeface="Arvo"/>
            </a:endParaRPr>
          </a:p>
        </p:txBody>
      </p:sp>
      <p:sp>
        <p:nvSpPr>
          <p:cNvPr id="245" name="Google Shape;245;p32"/>
          <p:cNvSpPr txBox="1">
            <a:spLocks noGrp="1"/>
          </p:cNvSpPr>
          <p:nvPr>
            <p:ph type="subTitle" idx="1"/>
          </p:nvPr>
        </p:nvSpPr>
        <p:spPr>
          <a:xfrm>
            <a:off x="1261750" y="3015325"/>
            <a:ext cx="66204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chemeClr val="lt1"/>
                </a:solidFill>
              </a:rPr>
              <a:t>Cases of WNV in the US till date</a:t>
            </a:r>
            <a:endParaRPr/>
          </a:p>
        </p:txBody>
      </p:sp>
      <p:sp>
        <p:nvSpPr>
          <p:cNvPr id="246" name="Google Shape;246;p32"/>
          <p:cNvSpPr txBox="1"/>
          <p:nvPr/>
        </p:nvSpPr>
        <p:spPr>
          <a:xfrm>
            <a:off x="2754275" y="4756825"/>
            <a:ext cx="3996300" cy="2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dirty="0">
                <a:latin typeface="Ubuntu Light"/>
                <a:ea typeface="Ubuntu Light"/>
                <a:cs typeface="Ubuntu Light"/>
                <a:sym typeface="Ubuntu Light"/>
              </a:rPr>
              <a:t>Source: https://www.cdc.gov/westnile/statsmaps/cumMapsData.html</a:t>
            </a:r>
            <a:endParaRPr sz="800" dirty="0">
              <a:latin typeface="Ubuntu Light"/>
              <a:ea typeface="Ubuntu Light"/>
              <a:cs typeface="Ubuntu Light"/>
              <a:sym typeface="Ubuntu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956273" y="189950"/>
            <a:ext cx="266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Virus Facts</a:t>
            </a:r>
            <a:endParaRPr>
              <a:solidFill>
                <a:srgbClr val="434343"/>
              </a:solidFill>
            </a:endParaRPr>
          </a:p>
        </p:txBody>
      </p:sp>
      <p:sp>
        <p:nvSpPr>
          <p:cNvPr id="252" name="Google Shape;252;p3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6</a:t>
            </a:fld>
            <a:endParaRPr/>
          </a:p>
        </p:txBody>
      </p:sp>
      <p:sp>
        <p:nvSpPr>
          <p:cNvPr id="253" name="Google Shape;253;p33"/>
          <p:cNvSpPr txBox="1">
            <a:spLocks noGrp="1"/>
          </p:cNvSpPr>
          <p:nvPr>
            <p:ph type="subTitle" idx="1"/>
          </p:nvPr>
        </p:nvSpPr>
        <p:spPr>
          <a:xfrm>
            <a:off x="880075" y="1323904"/>
            <a:ext cx="3367200" cy="34197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rgbClr val="3C4245"/>
              </a:buClr>
              <a:buSzPts val="1200"/>
              <a:buFont typeface="Ubuntu Light"/>
              <a:buChar char="●"/>
            </a:pPr>
            <a:r>
              <a:rPr lang="es">
                <a:solidFill>
                  <a:srgbClr val="3C4245"/>
                </a:solidFill>
              </a:rPr>
              <a:t>West Nile virus can cause a fatal neurological disease in humans.</a:t>
            </a:r>
            <a:endParaRPr>
              <a:solidFill>
                <a:srgbClr val="3C4245"/>
              </a:solidFill>
            </a:endParaRPr>
          </a:p>
          <a:p>
            <a:pPr marL="457200" lvl="0" indent="-304800" algn="l" rtl="0">
              <a:lnSpc>
                <a:spcPct val="115000"/>
              </a:lnSpc>
              <a:spcBef>
                <a:spcPts val="0"/>
              </a:spcBef>
              <a:spcAft>
                <a:spcPts val="0"/>
              </a:spcAft>
              <a:buClr>
                <a:srgbClr val="3C4245"/>
              </a:buClr>
              <a:buSzPts val="1200"/>
              <a:buFont typeface="Ubuntu Light"/>
              <a:buChar char="●"/>
            </a:pPr>
            <a:r>
              <a:rPr lang="es">
                <a:solidFill>
                  <a:srgbClr val="3C4245"/>
                </a:solidFill>
              </a:rPr>
              <a:t>However, approximately 80% of people who are infected will not show any symptoms.</a:t>
            </a:r>
            <a:endParaRPr>
              <a:solidFill>
                <a:srgbClr val="3C4245"/>
              </a:solidFill>
            </a:endParaRPr>
          </a:p>
          <a:p>
            <a:pPr marL="457200" lvl="0" indent="-304800" algn="l" rtl="0">
              <a:lnSpc>
                <a:spcPct val="115000"/>
              </a:lnSpc>
              <a:spcBef>
                <a:spcPts val="0"/>
              </a:spcBef>
              <a:spcAft>
                <a:spcPts val="0"/>
              </a:spcAft>
              <a:buClr>
                <a:srgbClr val="3C4245"/>
              </a:buClr>
              <a:buSzPts val="1200"/>
              <a:buFont typeface="Arial"/>
              <a:buChar char="●"/>
            </a:pPr>
            <a:r>
              <a:rPr lang="es">
                <a:solidFill>
                  <a:srgbClr val="3C4245"/>
                </a:solidFill>
              </a:rPr>
              <a:t>Birds are the natural hosts of West Nile virus.</a:t>
            </a:r>
            <a:endParaRPr>
              <a:solidFill>
                <a:srgbClr val="3C4245"/>
              </a:solidFill>
            </a:endParaRPr>
          </a:p>
          <a:p>
            <a:pPr marL="457200" lvl="0" indent="-304800" algn="l" rtl="0">
              <a:lnSpc>
                <a:spcPct val="115000"/>
              </a:lnSpc>
              <a:spcBef>
                <a:spcPts val="0"/>
              </a:spcBef>
              <a:spcAft>
                <a:spcPts val="0"/>
              </a:spcAft>
              <a:buClr>
                <a:srgbClr val="3C4245"/>
              </a:buClr>
              <a:buSzPts val="1200"/>
              <a:buFont typeface="Ubuntu Light"/>
              <a:buChar char="●"/>
            </a:pPr>
            <a:r>
              <a:rPr lang="es">
                <a:solidFill>
                  <a:srgbClr val="3C4245"/>
                </a:solidFill>
              </a:rPr>
              <a:t>West Nile virus is mainly transmitted to people through the bites of infected mosquitoes.</a:t>
            </a:r>
            <a:endParaRPr>
              <a:solidFill>
                <a:srgbClr val="3C4245"/>
              </a:solidFill>
            </a:endParaRPr>
          </a:p>
          <a:p>
            <a:pPr marL="457200" lvl="0" indent="-304800" algn="l" rtl="0">
              <a:lnSpc>
                <a:spcPct val="115000"/>
              </a:lnSpc>
              <a:spcBef>
                <a:spcPts val="0"/>
              </a:spcBef>
              <a:spcAft>
                <a:spcPts val="0"/>
              </a:spcAft>
              <a:buClr>
                <a:srgbClr val="3C4245"/>
              </a:buClr>
              <a:buSzPts val="1200"/>
              <a:buFont typeface="Ubuntu Light"/>
              <a:buChar char="●"/>
            </a:pPr>
            <a:r>
              <a:rPr lang="es">
                <a:solidFill>
                  <a:srgbClr val="3C4245"/>
                </a:solidFill>
              </a:rPr>
              <a:t>The virus can cause severe disease and death in horses.</a:t>
            </a:r>
            <a:endParaRPr>
              <a:solidFill>
                <a:srgbClr val="3C4245"/>
              </a:solidFill>
            </a:endParaRPr>
          </a:p>
          <a:p>
            <a:pPr marL="457200" lvl="0" indent="-304800" algn="l" rtl="0">
              <a:lnSpc>
                <a:spcPct val="115000"/>
              </a:lnSpc>
              <a:spcBef>
                <a:spcPts val="0"/>
              </a:spcBef>
              <a:spcAft>
                <a:spcPts val="0"/>
              </a:spcAft>
              <a:buClr>
                <a:srgbClr val="3C4245"/>
              </a:buClr>
              <a:buSzPts val="1200"/>
              <a:buFont typeface="Ubuntu Light"/>
              <a:buChar char="●"/>
            </a:pPr>
            <a:r>
              <a:rPr lang="es">
                <a:solidFill>
                  <a:srgbClr val="3C4245"/>
                </a:solidFill>
              </a:rPr>
              <a:t>Vaccines are available for use in horses but not yet available for people.</a:t>
            </a:r>
            <a:endParaRPr sz="1200">
              <a:solidFill>
                <a:schemeClr val="lt2"/>
              </a:solidFill>
            </a:endParaRPr>
          </a:p>
        </p:txBody>
      </p:sp>
      <p:pic>
        <p:nvPicPr>
          <p:cNvPr id="254" name="Google Shape;254;p33"/>
          <p:cNvPicPr preferRelativeResize="0"/>
          <p:nvPr/>
        </p:nvPicPr>
        <p:blipFill>
          <a:blip r:embed="rId3">
            <a:alphaModFix/>
          </a:blip>
          <a:stretch>
            <a:fillRect/>
          </a:stretch>
        </p:blipFill>
        <p:spPr>
          <a:xfrm rot="5400000">
            <a:off x="4781249" y="780749"/>
            <a:ext cx="5150825" cy="3574676"/>
          </a:xfrm>
          <a:prstGeom prst="rect">
            <a:avLst/>
          </a:prstGeom>
          <a:noFill/>
          <a:ln>
            <a:noFill/>
          </a:ln>
        </p:spPr>
      </p:pic>
      <p:sp>
        <p:nvSpPr>
          <p:cNvPr id="255" name="Google Shape;255;p33"/>
          <p:cNvSpPr/>
          <p:nvPr/>
        </p:nvSpPr>
        <p:spPr>
          <a:xfrm>
            <a:off x="5177125" y="212900"/>
            <a:ext cx="3742800" cy="4684200"/>
          </a:xfrm>
          <a:prstGeom prst="rect">
            <a:avLst/>
          </a:prstGeom>
          <a:noFill/>
          <a:ln w="28575"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4571997" y="3832425"/>
            <a:ext cx="762000" cy="1168500"/>
          </a:xfrm>
          <a:prstGeom prst="rect">
            <a:avLst/>
          </a:prstGeom>
          <a:noFill/>
          <a:ln w="28575"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txBox="1"/>
          <p:nvPr/>
        </p:nvSpPr>
        <p:spPr>
          <a:xfrm>
            <a:off x="575700" y="4743550"/>
            <a:ext cx="3996300" cy="2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800">
                <a:latin typeface="Ubuntu Light"/>
                <a:ea typeface="Ubuntu Light"/>
                <a:cs typeface="Ubuntu Light"/>
                <a:sym typeface="Ubuntu Light"/>
              </a:rPr>
              <a:t>Source: https://www.who.int/news-room/fact-sheets/detail/west-nile-virus</a:t>
            </a:r>
            <a:endParaRPr sz="800">
              <a:latin typeface="Ubuntu Light"/>
              <a:ea typeface="Ubuntu Light"/>
              <a:cs typeface="Ubuntu Light"/>
              <a:sym typeface="Ubuntu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728675" y="927075"/>
            <a:ext cx="7707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Overview of the datasets for this project</a:t>
            </a:r>
            <a:endParaRPr/>
          </a:p>
        </p:txBody>
      </p:sp>
      <p:sp>
        <p:nvSpPr>
          <p:cNvPr id="263" name="Google Shape;263;p34"/>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Weather Conditions</a:t>
            </a:r>
            <a:endParaRPr/>
          </a:p>
        </p:txBody>
      </p:sp>
      <p:sp>
        <p:nvSpPr>
          <p:cNvPr id="264" name="Google Shape;264;p34"/>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
              <a:t>2007-2014</a:t>
            </a:r>
            <a:endParaRPr/>
          </a:p>
          <a:p>
            <a:pPr marL="457200" lvl="0" indent="-317500" algn="l" rtl="0">
              <a:spcBef>
                <a:spcPts val="0"/>
              </a:spcBef>
              <a:spcAft>
                <a:spcPts val="0"/>
              </a:spcAft>
              <a:buSzPts val="1400"/>
              <a:buChar char="●"/>
            </a:pPr>
            <a:r>
              <a:rPr lang="es"/>
              <a:t>Temperature highs + lows</a:t>
            </a:r>
            <a:endParaRPr/>
          </a:p>
          <a:p>
            <a:pPr marL="457200" lvl="0" indent="0" algn="l" rtl="0">
              <a:spcBef>
                <a:spcPts val="0"/>
              </a:spcBef>
              <a:spcAft>
                <a:spcPts val="0"/>
              </a:spcAft>
              <a:buNone/>
            </a:pPr>
            <a:endParaRPr/>
          </a:p>
        </p:txBody>
      </p:sp>
      <p:sp>
        <p:nvSpPr>
          <p:cNvPr id="265" name="Google Shape;265;p34"/>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Spraying</a:t>
            </a:r>
            <a:endParaRPr/>
          </a:p>
          <a:p>
            <a:pPr marL="0" lvl="0" indent="0" algn="ctr" rtl="0">
              <a:spcBef>
                <a:spcPts val="0"/>
              </a:spcBef>
              <a:spcAft>
                <a:spcPts val="0"/>
              </a:spcAft>
              <a:buNone/>
            </a:pPr>
            <a:r>
              <a:rPr lang="es"/>
              <a:t> Efforts</a:t>
            </a:r>
            <a:endParaRPr/>
          </a:p>
        </p:txBody>
      </p:sp>
      <p:sp>
        <p:nvSpPr>
          <p:cNvPr id="266" name="Google Shape;266;p34"/>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
              <a:t>2011 and 2013</a:t>
            </a:r>
            <a:endParaRPr/>
          </a:p>
          <a:p>
            <a:pPr marL="457200" lvl="0" indent="-317500" algn="l" rtl="0">
              <a:spcBef>
                <a:spcPts val="0"/>
              </a:spcBef>
              <a:spcAft>
                <a:spcPts val="0"/>
              </a:spcAft>
              <a:buSzPts val="1400"/>
              <a:buChar char="●"/>
            </a:pPr>
            <a:r>
              <a:rPr lang="es"/>
              <a:t>Date and location of spray</a:t>
            </a:r>
            <a:endParaRPr/>
          </a:p>
        </p:txBody>
      </p:sp>
      <p:sp>
        <p:nvSpPr>
          <p:cNvPr id="267" name="Google Shape;267;p34"/>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Mosquito Trap Surveillance</a:t>
            </a:r>
            <a:endParaRPr/>
          </a:p>
        </p:txBody>
      </p:sp>
      <p:sp>
        <p:nvSpPr>
          <p:cNvPr id="268" name="Google Shape;268;p34"/>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
              <a:t>2007-2014</a:t>
            </a:r>
            <a:endParaRPr/>
          </a:p>
          <a:p>
            <a:pPr marL="457200" lvl="0" indent="-317500" algn="l" rtl="0">
              <a:spcBef>
                <a:spcPts val="0"/>
              </a:spcBef>
              <a:spcAft>
                <a:spcPts val="0"/>
              </a:spcAft>
              <a:buSzPts val="1400"/>
              <a:buChar char="●"/>
            </a:pPr>
            <a:r>
              <a:rPr lang="es"/>
              <a:t>Location + number of mosquitos carrying WNV</a:t>
            </a:r>
            <a:endParaRPr/>
          </a:p>
        </p:txBody>
      </p:sp>
      <p:sp>
        <p:nvSpPr>
          <p:cNvPr id="269" name="Google Shape;269;p34"/>
          <p:cNvSpPr/>
          <p:nvPr/>
        </p:nvSpPr>
        <p:spPr>
          <a:xfrm>
            <a:off x="1237450" y="4049575"/>
            <a:ext cx="7198800" cy="482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2"/>
                </a:solidFill>
                <a:latin typeface="Ubuntu Light"/>
                <a:ea typeface="Ubuntu Light"/>
                <a:cs typeface="Ubuntu Light"/>
                <a:sym typeface="Ubuntu Light"/>
              </a:rPr>
              <a:t>Some data was cleaned and missing data was imputed based on reasonable inference</a:t>
            </a:r>
            <a:endParaRPr>
              <a:solidFill>
                <a:schemeClr val="lt2"/>
              </a:solidFill>
              <a:latin typeface="Ubuntu Light"/>
              <a:ea typeface="Ubuntu Light"/>
              <a:cs typeface="Ubuntu Light"/>
              <a:sym typeface="Ubuntu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What are the key issues we need to understand?</a:t>
            </a:r>
            <a:endParaRPr sz="2400"/>
          </a:p>
          <a:p>
            <a:pPr marL="0" lvl="0" indent="0" algn="ctr" rtl="0">
              <a:spcBef>
                <a:spcPts val="0"/>
              </a:spcBef>
              <a:spcAft>
                <a:spcPts val="0"/>
              </a:spcAft>
              <a:buNone/>
            </a:pPr>
            <a:endParaRPr sz="2400">
              <a:solidFill>
                <a:srgbClr val="434343"/>
              </a:solidFill>
            </a:endParaRPr>
          </a:p>
        </p:txBody>
      </p:sp>
      <p:sp>
        <p:nvSpPr>
          <p:cNvPr id="275" name="Google Shape;275;p3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8</a:t>
            </a:fld>
            <a:endParaRPr sz="1200">
              <a:solidFill>
                <a:srgbClr val="CCCCCC"/>
              </a:solidFill>
              <a:latin typeface="Arvo"/>
              <a:ea typeface="Arvo"/>
              <a:cs typeface="Arvo"/>
              <a:sym typeface="Arvo"/>
            </a:endParaRPr>
          </a:p>
        </p:txBody>
      </p:sp>
      <p:cxnSp>
        <p:nvCxnSpPr>
          <p:cNvPr id="276" name="Google Shape;276;p35"/>
          <p:cNvCxnSpPr/>
          <p:nvPr/>
        </p:nvCxnSpPr>
        <p:spPr>
          <a:xfrm>
            <a:off x="4550550" y="1941425"/>
            <a:ext cx="0" cy="1927500"/>
          </a:xfrm>
          <a:prstGeom prst="straightConnector1">
            <a:avLst/>
          </a:prstGeom>
          <a:noFill/>
          <a:ln w="38100" cap="flat" cmpd="sng">
            <a:solidFill>
              <a:srgbClr val="81ECEC"/>
            </a:solidFill>
            <a:prstDash val="solid"/>
            <a:round/>
            <a:headEnd type="none" w="med" len="med"/>
            <a:tailEnd type="none" w="med" len="med"/>
          </a:ln>
        </p:spPr>
      </p:cxnSp>
      <p:sp>
        <p:nvSpPr>
          <p:cNvPr id="277" name="Google Shape;277;p35"/>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0">
                <a:latin typeface="Ubuntu Medium"/>
                <a:ea typeface="Ubuntu Medium"/>
                <a:cs typeface="Ubuntu Medium"/>
                <a:sym typeface="Ubuntu Medium"/>
              </a:rPr>
              <a:t>SPREAD</a:t>
            </a:r>
            <a:endParaRPr/>
          </a:p>
        </p:txBody>
      </p:sp>
      <p:sp>
        <p:nvSpPr>
          <p:cNvPr id="278" name="Google Shape;278;p35"/>
          <p:cNvSpPr txBox="1">
            <a:spLocks noGrp="1"/>
          </p:cNvSpPr>
          <p:nvPr>
            <p:ph type="subTitle" idx="1"/>
          </p:nvPr>
        </p:nvSpPr>
        <p:spPr>
          <a:xfrm>
            <a:off x="111322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What are the contributing factors leading to spread of the virus?</a:t>
            </a:r>
            <a:endParaRPr/>
          </a:p>
          <a:p>
            <a:pPr marL="0" lvl="0" indent="0" algn="l" rtl="0">
              <a:spcBef>
                <a:spcPts val="0"/>
              </a:spcBef>
              <a:spcAft>
                <a:spcPts val="0"/>
              </a:spcAft>
              <a:buNone/>
            </a:pPr>
            <a:r>
              <a:rPr lang="es"/>
              <a:t>Which mosquito species carry the virus?</a:t>
            </a:r>
            <a:endParaRPr/>
          </a:p>
          <a:p>
            <a:pPr marL="0" lvl="0" indent="0" algn="l" rtl="0">
              <a:spcBef>
                <a:spcPts val="0"/>
              </a:spcBef>
              <a:spcAft>
                <a:spcPts val="0"/>
              </a:spcAft>
              <a:buNone/>
            </a:pPr>
            <a:r>
              <a:rPr lang="es"/>
              <a:t>How does it differ over the months and years?</a:t>
            </a:r>
            <a:endParaRPr/>
          </a:p>
          <a:p>
            <a:pPr marL="0" lvl="0" indent="0" algn="l" rtl="0">
              <a:spcBef>
                <a:spcPts val="0"/>
              </a:spcBef>
              <a:spcAft>
                <a:spcPts val="0"/>
              </a:spcAft>
              <a:buNone/>
            </a:pPr>
            <a:r>
              <a:rPr lang="es"/>
              <a:t>Which parts of the city is it more concentrated in?</a:t>
            </a:r>
            <a:endParaRPr/>
          </a:p>
          <a:p>
            <a:pPr marL="0" lvl="0" indent="0" algn="l" rtl="0">
              <a:spcBef>
                <a:spcPts val="0"/>
              </a:spcBef>
              <a:spcAft>
                <a:spcPts val="0"/>
              </a:spcAft>
              <a:buNone/>
            </a:pPr>
            <a:endParaRPr/>
          </a:p>
        </p:txBody>
      </p:sp>
      <p:sp>
        <p:nvSpPr>
          <p:cNvPr id="279" name="Google Shape;279;p35"/>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CONTROL</a:t>
            </a:r>
            <a:endParaRPr/>
          </a:p>
        </p:txBody>
      </p:sp>
      <p:sp>
        <p:nvSpPr>
          <p:cNvPr id="280" name="Google Shape;280;p35"/>
          <p:cNvSpPr txBox="1">
            <a:spLocks noGrp="1"/>
          </p:cNvSpPr>
          <p:nvPr>
            <p:ph type="subTitle" idx="3"/>
          </p:nvPr>
        </p:nvSpPr>
        <p:spPr>
          <a:xfrm>
            <a:off x="481837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How can we reduce the incidence of the virus in Chicago?</a:t>
            </a:r>
            <a:endParaRPr/>
          </a:p>
          <a:p>
            <a:pPr marL="0" lvl="0" indent="0" algn="l" rtl="0">
              <a:spcBef>
                <a:spcPts val="0"/>
              </a:spcBef>
              <a:spcAft>
                <a:spcPts val="0"/>
              </a:spcAft>
              <a:buNone/>
            </a:pPr>
            <a:r>
              <a:rPr lang="es"/>
              <a:t>What are the best strategies for controlling the virus spread?</a:t>
            </a:r>
            <a:endParaRPr/>
          </a:p>
          <a:p>
            <a:pPr marL="0" lvl="0" indent="0" algn="l" rtl="0">
              <a:spcBef>
                <a:spcPts val="0"/>
              </a:spcBef>
              <a:spcAft>
                <a:spcPts val="0"/>
              </a:spcAft>
              <a:buNone/>
            </a:pPr>
            <a:r>
              <a:rPr lang="es"/>
              <a:t>What are the various trade-offs that need to be made and why?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4598900" y="1491800"/>
            <a:ext cx="3593700" cy="12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a:solidFill>
                  <a:srgbClr val="434343"/>
                </a:solidFill>
              </a:rPr>
              <a:t>Data Analysis</a:t>
            </a:r>
            <a:endParaRPr>
              <a:solidFill>
                <a:srgbClr val="434343"/>
              </a:solidFill>
            </a:endParaRPr>
          </a:p>
        </p:txBody>
      </p:sp>
      <p:sp>
        <p:nvSpPr>
          <p:cNvPr id="286" name="Google Shape;286;p36"/>
          <p:cNvSpPr txBox="1">
            <a:spLocks noGrp="1"/>
          </p:cNvSpPr>
          <p:nvPr>
            <p:ph type="subTitle" idx="1"/>
          </p:nvPr>
        </p:nvSpPr>
        <p:spPr>
          <a:xfrm>
            <a:off x="4598900" y="2968200"/>
            <a:ext cx="34965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latin typeface="Ubuntu Medium"/>
                <a:ea typeface="Ubuntu Medium"/>
                <a:cs typeface="Ubuntu Medium"/>
                <a:sym typeface="Ubuntu Medium"/>
              </a:rPr>
              <a:t>Let’s see what we found</a:t>
            </a:r>
            <a:endParaRPr>
              <a:latin typeface="Ubuntu Medium"/>
              <a:ea typeface="Ubuntu Medium"/>
              <a:cs typeface="Ubuntu Medium"/>
              <a:sym typeface="Ubuntu Medium"/>
            </a:endParaRPr>
          </a:p>
        </p:txBody>
      </p:sp>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2395</Words>
  <Application>Microsoft Office PowerPoint</Application>
  <PresentationFormat>On-screen Show (16:9)</PresentationFormat>
  <Paragraphs>303</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Roboto</vt:lpstr>
      <vt:lpstr>Arvo</vt:lpstr>
      <vt:lpstr>Ubuntu</vt:lpstr>
      <vt:lpstr>Ubuntu Light</vt:lpstr>
      <vt:lpstr>Arial</vt:lpstr>
      <vt:lpstr>Ubuntu Medium</vt:lpstr>
      <vt:lpstr>Bodoni</vt:lpstr>
      <vt:lpstr>Minimal Charm</vt:lpstr>
      <vt:lpstr>West Nile Virus in Chicago</vt:lpstr>
      <vt:lpstr>Agenda</vt:lpstr>
      <vt:lpstr>Context</vt:lpstr>
      <vt:lpstr>An illustrative timeline of the West Nile Virus</vt:lpstr>
      <vt:lpstr>52,000*</vt:lpstr>
      <vt:lpstr>Virus Facts</vt:lpstr>
      <vt:lpstr>Overview of the datasets for this project</vt:lpstr>
      <vt:lpstr>What are the key issues we need to understand? </vt:lpstr>
      <vt:lpstr>Data Analysis</vt:lpstr>
      <vt:lpstr>PowerPoint Presentation</vt:lpstr>
      <vt:lpstr>Spraying seems to have a negligible effect- are there avenues for improvement?</vt:lpstr>
      <vt:lpstr>Only 2 out of 6 species sampled carry the virus</vt:lpstr>
      <vt:lpstr>WNV seems to follow a pattern with spikes mid-year</vt:lpstr>
      <vt:lpstr>August appears to be the month with highest incidence of WNV</vt:lpstr>
      <vt:lpstr>There is a positive relationship between WNV and humidity/ temperature</vt:lpstr>
      <vt:lpstr>Data Modelling</vt:lpstr>
      <vt:lpstr>Machine learning workflow</vt:lpstr>
      <vt:lpstr>Feature Engineering</vt:lpstr>
      <vt:lpstr>Species Mapping</vt:lpstr>
      <vt:lpstr>Feature Correlation with WNV Present</vt:lpstr>
      <vt:lpstr>[INITIAL RUN] How do the models stack up?</vt:lpstr>
      <vt:lpstr>Why we decided to use SMOTE to address the class imbalance</vt:lpstr>
      <vt:lpstr>[FINAL RUN] How do the models stack up?</vt:lpstr>
      <vt:lpstr>Trade-off between precision and recall - how do we decide the final model?</vt:lpstr>
      <vt:lpstr>Conclusions</vt:lpstr>
      <vt:lpstr>We can infer that weather conditions are the main predictor of WNV being present</vt:lpstr>
      <vt:lpstr>PowerPoint Presentation</vt:lpstr>
      <vt:lpstr>Let’s not forget the Human Cost </vt:lpstr>
      <vt:lpstr>It disproportionately affects the elderly</vt:lpstr>
      <vt:lpstr>The human cost is 2x more than the monetary cost </vt:lpstr>
      <vt:lpstr>We have chosen a deliberate focus on sensitivity</vt:lpstr>
      <vt:lpstr>PowerPoint Presentation</vt:lpstr>
      <vt:lpstr>How can we make spraying more cost-efficient?</vt:lpstr>
      <vt:lpstr>PowerPoint Presentation</vt:lpstr>
      <vt:lpstr>Thank you!</vt:lpstr>
      <vt:lpstr>Appendix</vt:lpstr>
      <vt:lpstr>August appears to be the month with highest incidence of WNV</vt:lpstr>
      <vt:lpstr>Data Cleaning</vt:lpstr>
      <vt:lpstr>PowerPoint Presentation</vt:lpstr>
      <vt:lpstr>PowerPoint Presentation</vt:lpstr>
      <vt:lpstr>Overfitting of Tree Model vs Logistic Regression</vt:lpstr>
      <vt:lpstr>PowerPoint Presentation</vt:lpstr>
      <vt:lpstr>Model Coefficients</vt:lpstr>
      <vt:lpstr>Negative Model Coefs</vt:lpstr>
      <vt:lpstr>Misclassification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West Nile Virus in Chicago</dc:title>
  <cp:lastModifiedBy>Jack Fong</cp:lastModifiedBy>
  <cp:revision>2</cp:revision>
  <dcterms:modified xsi:type="dcterms:W3CDTF">2021-01-11T01:02:16Z</dcterms:modified>
</cp:coreProperties>
</file>